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30" r:id="rId2"/>
  </p:sldMasterIdLst>
  <p:notesMasterIdLst>
    <p:notesMasterId r:id="rId52"/>
  </p:notesMasterIdLst>
  <p:handoutMasterIdLst>
    <p:handoutMasterId r:id="rId53"/>
  </p:handoutMasterIdLst>
  <p:sldIdLst>
    <p:sldId id="256" r:id="rId3"/>
    <p:sldId id="280" r:id="rId4"/>
    <p:sldId id="276" r:id="rId5"/>
    <p:sldId id="319" r:id="rId6"/>
    <p:sldId id="277" r:id="rId7"/>
    <p:sldId id="283" r:id="rId8"/>
    <p:sldId id="282" r:id="rId9"/>
    <p:sldId id="258" r:id="rId10"/>
    <p:sldId id="257" r:id="rId11"/>
    <p:sldId id="266" r:id="rId12"/>
    <p:sldId id="318" r:id="rId13"/>
    <p:sldId id="289" r:id="rId14"/>
    <p:sldId id="290" r:id="rId15"/>
    <p:sldId id="291" r:id="rId16"/>
    <p:sldId id="294" r:id="rId17"/>
    <p:sldId id="293" r:id="rId18"/>
    <p:sldId id="262" r:id="rId19"/>
    <p:sldId id="287" r:id="rId20"/>
    <p:sldId id="322" r:id="rId21"/>
    <p:sldId id="297" r:id="rId22"/>
    <p:sldId id="298" r:id="rId23"/>
    <p:sldId id="299" r:id="rId24"/>
    <p:sldId id="300" r:id="rId25"/>
    <p:sldId id="301" r:id="rId26"/>
    <p:sldId id="323" r:id="rId27"/>
    <p:sldId id="324" r:id="rId28"/>
    <p:sldId id="325" r:id="rId29"/>
    <p:sldId id="326" r:id="rId30"/>
    <p:sldId id="302" r:id="rId31"/>
    <p:sldId id="303" r:id="rId32"/>
    <p:sldId id="304" r:id="rId33"/>
    <p:sldId id="327" r:id="rId34"/>
    <p:sldId id="306" r:id="rId35"/>
    <p:sldId id="307" r:id="rId36"/>
    <p:sldId id="308" r:id="rId37"/>
    <p:sldId id="310" r:id="rId38"/>
    <p:sldId id="311" r:id="rId39"/>
    <p:sldId id="313" r:id="rId40"/>
    <p:sldId id="312" r:id="rId41"/>
    <p:sldId id="328" r:id="rId42"/>
    <p:sldId id="315" r:id="rId43"/>
    <p:sldId id="316" r:id="rId44"/>
    <p:sldId id="329" r:id="rId45"/>
    <p:sldId id="267" r:id="rId46"/>
    <p:sldId id="317" r:id="rId47"/>
    <p:sldId id="268" r:id="rId48"/>
    <p:sldId id="269" r:id="rId49"/>
    <p:sldId id="270" r:id="rId50"/>
    <p:sldId id="330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FFFFDD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 autoAdjust="0"/>
    <p:restoredTop sz="87143" autoAdjust="0"/>
  </p:normalViewPr>
  <p:slideViewPr>
    <p:cSldViewPr snapToGrid="0">
      <p:cViewPr>
        <p:scale>
          <a:sx n="100" d="100"/>
          <a:sy n="100" d="100"/>
        </p:scale>
        <p:origin x="-2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F0C3-EE56-4BFE-9D87-A73A380B3D97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56F57-E226-4662-8E1D-46F779FA6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53D7-79D4-493E-A5CE-AF6FAC57AEAD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F6357-F952-474F-829A-58E0AE2A6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Intro:  Context  (who we are;</a:t>
            </a:r>
            <a:r>
              <a:rPr lang="en-US" baseline="0" dirty="0" smtClean="0"/>
              <a:t> what we do; how we do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 of variables may be defined constant,</a:t>
            </a:r>
            <a:r>
              <a:rPr lang="en-US" baseline="0" dirty="0" smtClean="0"/>
              <a:t> e.g. 100 or value of another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Ordered observations:  time interval; sub-set.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Dataset naming </a:t>
            </a:r>
            <a:r>
              <a:rPr lang="en-US" dirty="0" smtClean="0"/>
              <a:t>convention:  use</a:t>
            </a:r>
            <a:r>
              <a:rPr lang="en-US" baseline="0" dirty="0" smtClean="0"/>
              <a:t> ‘_’ to separate root dataset name from modifier; no other ‘_’ can be used in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input:  </a:t>
            </a:r>
            <a:r>
              <a:rPr lang="en-US" dirty="0" err="1" smtClean="0"/>
              <a:t>libname</a:t>
            </a:r>
            <a:r>
              <a:rPr lang="en-US" dirty="0" smtClean="0"/>
              <a:t> and dataset name.</a:t>
            </a:r>
          </a:p>
          <a:p>
            <a:r>
              <a:rPr lang="en-US" dirty="0" smtClean="0"/>
              <a:t>Proc</a:t>
            </a:r>
            <a:r>
              <a:rPr lang="en-US" baseline="0" dirty="0" smtClean="0"/>
              <a:t> Contents:  out= option to output; doesn’t suppress printing so have to use NOPRINT option.</a:t>
            </a:r>
          </a:p>
          <a:p>
            <a:r>
              <a:rPr lang="en-US" baseline="0" dirty="0" smtClean="0"/>
              <a:t>	Use period as special delimiter to end macro variable reference in the data=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Store</a:t>
            </a:r>
            <a:r>
              <a:rPr lang="en-US" baseline="0" dirty="0" smtClean="0"/>
              <a:t> SAS dataset of contents output in validation directory.  WHY???  Why not in WORK directory???</a:t>
            </a:r>
          </a:p>
          <a:p>
            <a:r>
              <a:rPr lang="en-US" baseline="0" dirty="0" smtClean="0"/>
              <a:t>Retain statement:  re-orders the variables so number is first then name.</a:t>
            </a:r>
          </a:p>
          <a:p>
            <a:r>
              <a:rPr lang="en-US" baseline="0" dirty="0" smtClean="0"/>
              <a:t>Defines new variables that will be used in spreadsheet for indicating how each variable is ‘used’ (and therefore what macro’s).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E85BD-98F7-4214-B216-CBCBD9A6CD58}" type="slidenum">
              <a:rPr lang="en-US"/>
              <a:pPr/>
              <a:t>26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enchancement</a:t>
            </a:r>
            <a:r>
              <a:rPr lang="en-US" baseline="0" dirty="0" smtClean="0"/>
              <a:t>:  allow trigger conditions that are ranges (same functionality as valid value column).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Time-precedent</a:t>
            </a:r>
            <a:r>
              <a:rPr lang="en-US" baseline="0" dirty="0" smtClean="0"/>
              <a:t> variable:  the variable observation comes before the variable listed in the “</a:t>
            </a:r>
            <a:r>
              <a:rPr lang="en-US" baseline="0" dirty="0" err="1" smtClean="0"/>
              <a:t>VarLessThan</a:t>
            </a:r>
            <a:r>
              <a:rPr lang="en-US" baseline="0" dirty="0" smtClean="0"/>
              <a:t>” column.</a:t>
            </a:r>
          </a:p>
          <a:p>
            <a:r>
              <a:rPr lang="en-US" baseline="0" dirty="0" smtClean="0"/>
              <a:t>Parent variable:  e.g. the total variable for a sum group; or other subset part of a whole.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  <a:r>
              <a:rPr lang="en-US" baseline="0" dirty="0" smtClean="0"/>
              <a:t> Capture:  Face-to-face interviews; CATI; mail via NASS and/or State/Federal VMO’s.</a:t>
            </a:r>
          </a:p>
          <a:p>
            <a:r>
              <a:rPr lang="en-US" baseline="0" dirty="0" smtClean="0"/>
              <a:t>Data Type:  almost all numeric; mostly discrete or continuous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CON:  Mixes</a:t>
            </a:r>
            <a:r>
              <a:rPr lang="en-US" baseline="0" dirty="0" smtClean="0"/>
              <a:t> analysis (proc freq and </a:t>
            </a:r>
            <a:r>
              <a:rPr lang="en-US" baseline="0" dirty="0" err="1" smtClean="0"/>
              <a:t>univariate</a:t>
            </a:r>
            <a:r>
              <a:rPr lang="en-US" baseline="0" dirty="0" smtClean="0"/>
              <a:t>) with edit checks. </a:t>
            </a:r>
            <a:r>
              <a:rPr lang="en-US" dirty="0" smtClean="0"/>
              <a:t>Different people writing code.</a:t>
            </a:r>
            <a:r>
              <a:rPr lang="en-US" baseline="0" dirty="0" smtClean="0"/>
              <a:t> E.g. skip check.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Paired</a:t>
            </a:r>
            <a:r>
              <a:rPr lang="en-US" baseline="0" dirty="0" smtClean="0"/>
              <a:t> variables:</a:t>
            </a:r>
          </a:p>
          <a:p>
            <a:pPr lvl="1"/>
            <a:r>
              <a:rPr lang="en-US" sz="2000" dirty="0" smtClean="0"/>
              <a:t>Subset variable less than whole variable</a:t>
            </a:r>
          </a:p>
          <a:p>
            <a:pPr lvl="1"/>
            <a:r>
              <a:rPr lang="en-US" sz="2000" dirty="0" smtClean="0"/>
              <a:t>Proper order of temporal variables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Variability</a:t>
            </a:r>
            <a:r>
              <a:rPr lang="en-US" baseline="0" dirty="0" smtClean="0"/>
              <a:t> – programming styles; level of documentation; completeness of checks; check definitions (e.g. skip)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Goals for developing a new approach are to address these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 design standards:  numeric data; reduce internal skip</a:t>
            </a:r>
            <a:r>
              <a:rPr lang="en-US" baseline="0" dirty="0" smtClean="0"/>
              <a:t> patterns; project data structure; dataset naming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 design standards:  numeric data; reduce internal skip</a:t>
            </a:r>
            <a:r>
              <a:rPr lang="en-US" baseline="0" dirty="0" smtClean="0"/>
              <a:t> patterns; project data structure; dataset naming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  <a:r>
              <a:rPr lang="en-US" baseline="0" dirty="0" smtClean="0"/>
              <a:t> Capture:  Face-to-face interviews; CATI; mail via NASS and/or State/Federal VMO’s.</a:t>
            </a:r>
          </a:p>
          <a:p>
            <a:r>
              <a:rPr lang="en-US" baseline="0" dirty="0" smtClean="0"/>
              <a:t>Data Type:  almost all numeric; mostly discrete or continuous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Valid Data values can be for data that is discrete or continuous.</a:t>
            </a:r>
          </a:p>
          <a:p>
            <a:r>
              <a:rPr lang="en-US" baseline="0" dirty="0" smtClean="0"/>
              <a:t>For continuous data, different range definitions (fix, explain, confirm).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357-F952-474F-829A-58E0AE2A6F3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6400800" cy="2819400"/>
          </a:xfrm>
        </p:spPr>
        <p:txBody>
          <a:bodyPr/>
          <a:lstStyle>
            <a:lvl1pPr algn="l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3600" b="1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36A964-99AE-4630-A65E-917193C0C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B93E-F60D-4AC2-B5BB-720B0CA05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3DB68-F1E4-4226-9A35-FEFE45A71B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2FF053-2E42-4A69-A864-CF373B1B82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824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B9E22-B811-4E07-A01D-13019365CC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CF93D-A4F4-4FE6-9079-59174A0629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2AE51-0252-4EFE-AB31-6A027C482A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C8159-4C27-4E81-BE57-AEF63CF673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09328-D76A-46C0-B57D-3B53F75D0E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17B1-B959-43A6-BB13-4D0C55EA14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84447-E16F-4AA6-B846-B7F1B72F3F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2B5C-4227-438F-A565-D85F2863F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DFF51-16F5-4C7C-9857-9AB1DCA110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29C6E-5BAC-4032-8ECB-61F37FD04F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491E2-8EC4-48FA-9C4A-7CDD429DEB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46B4B-6B37-4B7A-AEE6-2A07AEFC8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7BA1F-40DF-4FDF-A390-145D3A9C8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ED3C9-18F7-427C-8E2B-B560FE908A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EFB9B-BC8F-4268-B2CB-42575F878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9D7EE-8AE7-4D25-9531-149F4A9C6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5F662-B31B-4574-AF18-F628ABE6F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6EC2E-00B5-46C0-99BE-E985BD843C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553200"/>
            <a:ext cx="617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CBA3CE83-0B8E-4BFA-98CF-0A19EAE33D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A66F965B-C3D0-4097-981A-5B68FEAED4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72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file:///C:\temp\DSUG\VarUse_GOAT_VMO.xlsx" TargetMode="Externa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C:\temp\DSUG\VarUse_GOAT_VMO(SHELL).xlsx" TargetMode="External"/><Relationship Id="rId5" Type="http://schemas.openxmlformats.org/officeDocument/2006/relationships/oleObject" Target="file:///C:\temp\DSUG\VarUse_GOAT_VMO(SHELL).xlsx" TargetMode="Externa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4" Type="http://schemas.openxmlformats.org/officeDocument/2006/relationships/oleObject" Target="file:///\\cofcfs10\ebush$\Documents\Projects\NAHMS%20national%20studies\Validation\DSUG%20presentation\CVER.pdf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Automating </a:t>
            </a:r>
            <a:r>
              <a:rPr lang="en-US" dirty="0" smtClean="0"/>
              <a:t>survey data </a:t>
            </a:r>
            <a:r>
              <a:rPr lang="en-US" dirty="0"/>
              <a:t>validation using SAS macros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Eric </a:t>
            </a:r>
            <a:r>
              <a:rPr lang="en-US" sz="2400" dirty="0" smtClean="0"/>
              <a:t>Bush, DVM, MS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Centers for Epidemiology and Animal Health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Fort Collins, CO</a:t>
            </a: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Performing Criticial data validation checks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%</a:t>
            </a:r>
            <a:r>
              <a:rPr lang="en-US" dirty="0" err="1" smtClean="0"/>
              <a:t>ChkDupID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%</a:t>
            </a:r>
            <a:r>
              <a:rPr lang="en-US" dirty="0" err="1" smtClean="0"/>
              <a:t>ChkMissID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%</a:t>
            </a:r>
            <a:r>
              <a:rPr lang="en-US" dirty="0" err="1" smtClean="0"/>
              <a:t>ChkValue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%</a:t>
            </a:r>
            <a:r>
              <a:rPr lang="en-US" dirty="0" err="1" smtClean="0"/>
              <a:t>ChkBlock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%</a:t>
            </a:r>
            <a:r>
              <a:rPr lang="en-US" dirty="0" err="1" smtClean="0"/>
              <a:t>ChkSkip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%</a:t>
            </a:r>
            <a:r>
              <a:rPr lang="en-US" dirty="0" err="1" smtClean="0"/>
              <a:t>ChkSum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%</a:t>
            </a:r>
            <a:r>
              <a:rPr lang="en-US" dirty="0" err="1" smtClean="0"/>
              <a:t>ChkOrder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%</a:t>
            </a:r>
            <a:r>
              <a:rPr lang="en-US" dirty="0" err="1" smtClean="0"/>
              <a:t>ChkOther</a:t>
            </a:r>
            <a:r>
              <a:rPr lang="en-US" dirty="0" smtClean="0"/>
              <a:t>  (for other response categories)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for new </a:t>
            </a:r>
            <a:r>
              <a:rPr lang="en-US" dirty="0"/>
              <a:t>approach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Institute a few questionnaire design standards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“critical” data validation checks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 suite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macros for each critical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 macros via single validation program.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KEY:  Validation macros are linked to a specific questionnaire dataset via spreadsheet of how variables are used.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600" dirty="0" smtClean="0"/>
              <a:t>Generic variables in NAHMS questionnaire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6198060" cy="5105399"/>
        </p:xfrm>
        <a:graphic>
          <a:graphicData uri="http://schemas.openxmlformats.org/drawingml/2006/table">
            <a:tbl>
              <a:tblPr/>
              <a:tblGrid>
                <a:gridCol w="1450075"/>
                <a:gridCol w="1121409"/>
                <a:gridCol w="1292316"/>
                <a:gridCol w="2334260"/>
              </a:tblGrid>
              <a:tr h="30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>
                          <a:latin typeface="Times New Roman"/>
                          <a:ea typeface="Times New Roman"/>
                        </a:rPr>
                        <a:t>Var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 name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>
                          <a:latin typeface="Times New Roman"/>
                          <a:ea typeface="Times New Roman"/>
                        </a:rPr>
                        <a:t>Var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Data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Question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GroupID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n/a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IndivID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Do you have [attribute]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Total inventory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Sum of items a – 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Age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Out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Age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In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77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Do you have [attribute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either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</a:rPr>
                        <a:t>ttribute follow-up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either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</a:rPr>
                        <a:t>ttribute follow-up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COMPLETE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Interviewer completes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RESPONSE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Interviewer completes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6781800" y="1295400"/>
            <a:ext cx="304800" cy="609600"/>
          </a:xfrm>
          <a:prstGeom prst="rightBrace">
            <a:avLst/>
          </a:prstGeom>
          <a:noFill/>
          <a:ln w="12700" cap="rnd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lowchart: Process 8"/>
          <p:cNvSpPr/>
          <p:nvPr/>
        </p:nvSpPr>
        <p:spPr bwMode="auto">
          <a:xfrm>
            <a:off x="7162800" y="1143000"/>
            <a:ext cx="1752600" cy="990600"/>
          </a:xfrm>
          <a:prstGeom prst="flowChartProcess">
            <a:avLst/>
          </a:prstGeom>
          <a:solidFill>
            <a:srgbClr val="FF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Variable USE: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Identify observation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600" dirty="0" smtClean="0"/>
              <a:t>Generic variables in NAHMS questionnaire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6198060" cy="5105399"/>
        </p:xfrm>
        <a:graphic>
          <a:graphicData uri="http://schemas.openxmlformats.org/drawingml/2006/table">
            <a:tbl>
              <a:tblPr/>
              <a:tblGrid>
                <a:gridCol w="1450075"/>
                <a:gridCol w="1121409"/>
                <a:gridCol w="1292316"/>
                <a:gridCol w="2334260"/>
              </a:tblGrid>
              <a:tr h="30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>
                          <a:latin typeface="Times New Roman"/>
                          <a:ea typeface="Times New Roman"/>
                        </a:rPr>
                        <a:t>Var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 name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>
                          <a:latin typeface="Times New Roman"/>
                          <a:ea typeface="Times New Roman"/>
                        </a:rPr>
                        <a:t>Var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Data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Question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GroupID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n/a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IndivID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Do you have [attribute]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Total inventory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Sum of items a – 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Age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Out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Age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In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77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Do you have [attribute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either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</a:rPr>
                        <a:t>ttribute follow-up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either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</a:rPr>
                        <a:t>ttribute follow-up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COMPLETE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Interviewer completes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RESPONSE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Interviewer completes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6781800" y="1905000"/>
            <a:ext cx="304800" cy="609600"/>
          </a:xfrm>
          <a:prstGeom prst="rightBrace">
            <a:avLst/>
          </a:prstGeom>
          <a:noFill/>
          <a:ln w="12700" cap="rnd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7162800" y="1752600"/>
            <a:ext cx="1752600" cy="990600"/>
          </a:xfrm>
          <a:prstGeom prst="flowChartProcess">
            <a:avLst/>
          </a:prstGeom>
          <a:solidFill>
            <a:srgbClr val="FF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Variable USE: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Collect valid data values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600" dirty="0" smtClean="0"/>
              <a:t>Generic variables in NAHMS questionnaire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6198060" cy="5105399"/>
        </p:xfrm>
        <a:graphic>
          <a:graphicData uri="http://schemas.openxmlformats.org/drawingml/2006/table">
            <a:tbl>
              <a:tblPr/>
              <a:tblGrid>
                <a:gridCol w="1450075"/>
                <a:gridCol w="1121409"/>
                <a:gridCol w="1292316"/>
                <a:gridCol w="2334260"/>
              </a:tblGrid>
              <a:tr h="30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>
                          <a:latin typeface="Times New Roman"/>
                          <a:ea typeface="Times New Roman"/>
                        </a:rPr>
                        <a:t>Var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 name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>
                          <a:latin typeface="Times New Roman"/>
                          <a:ea typeface="Times New Roman"/>
                        </a:rPr>
                        <a:t>Var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Data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Question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GroupID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n/a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IndivID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Do you have [attribute]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Total inventory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Sum of items a – 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Age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Out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Age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In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77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Do you have [attribute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either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</a:rPr>
                        <a:t>ttribute follow-up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either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</a:rPr>
                        <a:t>ttribute follow-up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COMPLETE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Interviewer completes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RESPONSE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Interviewer completes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6781800" y="2590800"/>
            <a:ext cx="304800" cy="1219200"/>
          </a:xfrm>
          <a:prstGeom prst="rightBrace">
            <a:avLst/>
          </a:prstGeom>
          <a:noFill/>
          <a:ln w="12700" cap="rnd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7162800" y="2667000"/>
            <a:ext cx="1752600" cy="990600"/>
          </a:xfrm>
          <a:prstGeom prst="flowChartProcess">
            <a:avLst/>
          </a:prstGeom>
          <a:solidFill>
            <a:srgbClr val="FF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Variable USE: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Part of a sum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600" dirty="0" smtClean="0"/>
              <a:t>Generic variables in NAHMS questionnaire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6198060" cy="5105399"/>
        </p:xfrm>
        <a:graphic>
          <a:graphicData uri="http://schemas.openxmlformats.org/drawingml/2006/table">
            <a:tbl>
              <a:tblPr/>
              <a:tblGrid>
                <a:gridCol w="1450075"/>
                <a:gridCol w="1121409"/>
                <a:gridCol w="1292316"/>
                <a:gridCol w="2334260"/>
              </a:tblGrid>
              <a:tr h="30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>
                          <a:latin typeface="Times New Roman"/>
                          <a:ea typeface="Times New Roman"/>
                        </a:rPr>
                        <a:t>Var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 name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>
                          <a:latin typeface="Times New Roman"/>
                          <a:ea typeface="Times New Roman"/>
                        </a:rPr>
                        <a:t>Var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Data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Question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GroupID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n/a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IndivID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Do you have [attribute]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Total inventory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Sum of items a – 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Age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Out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Age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In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77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Do you have [attribute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either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</a:rPr>
                        <a:t>ttribute follow-up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either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</a:rPr>
                        <a:t>ttribute follow-up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COMPLETE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Interviewer completes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RESPONSE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Interviewer completes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6781800" y="3810000"/>
            <a:ext cx="304800" cy="609600"/>
          </a:xfrm>
          <a:prstGeom prst="rightBrace">
            <a:avLst/>
          </a:prstGeom>
          <a:noFill/>
          <a:ln w="12700" cap="rnd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7162800" y="3657600"/>
            <a:ext cx="1752600" cy="990600"/>
          </a:xfrm>
          <a:prstGeom prst="flowChartProcess">
            <a:avLst/>
          </a:prstGeom>
          <a:solidFill>
            <a:srgbClr val="FF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Variable USE: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Ordered observations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600" dirty="0" smtClean="0"/>
              <a:t>Generic variables in NAHMS questionnaire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6198060" cy="5105399"/>
        </p:xfrm>
        <a:graphic>
          <a:graphicData uri="http://schemas.openxmlformats.org/drawingml/2006/table">
            <a:tbl>
              <a:tblPr/>
              <a:tblGrid>
                <a:gridCol w="1450075"/>
                <a:gridCol w="1121409"/>
                <a:gridCol w="1292316"/>
                <a:gridCol w="2334260"/>
              </a:tblGrid>
              <a:tr h="30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>
                          <a:latin typeface="Times New Roman"/>
                          <a:ea typeface="Times New Roman"/>
                        </a:rPr>
                        <a:t>Var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 name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>
                          <a:latin typeface="Times New Roman"/>
                          <a:ea typeface="Times New Roman"/>
                        </a:rPr>
                        <a:t>Var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Data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Question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GroupID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n/a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IndivID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Do you have [attribute]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Total inventory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Sum of items a – 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Age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Out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Age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In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77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Do you have [attribute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either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</a:rPr>
                        <a:t>ttribute follow-up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either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</a:rPr>
                        <a:t>ttribute follow-up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COMPLETE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Interviewer completes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RESPONSE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Interviewer completes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6858000" y="4495800"/>
            <a:ext cx="304800" cy="914400"/>
          </a:xfrm>
          <a:prstGeom prst="rightBrace">
            <a:avLst/>
          </a:prstGeom>
          <a:noFill/>
          <a:ln w="12700" cap="rnd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7239000" y="4343400"/>
            <a:ext cx="1752600" cy="990600"/>
          </a:xfrm>
          <a:prstGeom prst="flowChartProcess">
            <a:avLst/>
          </a:prstGeom>
          <a:solidFill>
            <a:srgbClr val="FF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Variable USE: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Part of a skip group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requirements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Numeric variables only (except ID)</a:t>
            </a:r>
          </a:p>
          <a:p>
            <a:r>
              <a:rPr lang="en-US" dirty="0" smtClean="0"/>
              <a:t>Does </a:t>
            </a:r>
            <a:r>
              <a:rPr lang="en-US" dirty="0"/>
              <a:t>not handle </a:t>
            </a:r>
            <a:r>
              <a:rPr lang="en-US" dirty="0" smtClean="0"/>
              <a:t>variable dependencies</a:t>
            </a:r>
            <a:endParaRPr lang="en-US" dirty="0"/>
          </a:p>
          <a:p>
            <a:r>
              <a:rPr lang="en-US" dirty="0"/>
              <a:t>Produce Negative report</a:t>
            </a:r>
          </a:p>
          <a:p>
            <a:r>
              <a:rPr lang="en-US" dirty="0"/>
              <a:t>Variable naming </a:t>
            </a:r>
            <a:r>
              <a:rPr lang="en-US" dirty="0" smtClean="0"/>
              <a:t>convention</a:t>
            </a:r>
          </a:p>
          <a:p>
            <a:r>
              <a:rPr lang="en-US" dirty="0" smtClean="0"/>
              <a:t>Dataset naming convention</a:t>
            </a:r>
          </a:p>
          <a:p>
            <a:r>
              <a:rPr lang="en-US" dirty="0" err="1" smtClean="0"/>
              <a:t>VarUse</a:t>
            </a:r>
            <a:r>
              <a:rPr lang="en-US" dirty="0" smtClean="0"/>
              <a:t> table can be used for any dataset version based on the questionnaire.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 bwMode="auto">
          <a:xfrm>
            <a:off x="1066800" y="4191000"/>
            <a:ext cx="23622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395" y="476780"/>
            <a:ext cx="323151" cy="34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dirty="0"/>
              <a:t>Q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1295400" y="0"/>
            <a:ext cx="116953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VarUse_Create_Table</a:t>
            </a:r>
            <a:endParaRPr lang="en-US" sz="800" dirty="0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2514600" y="228600"/>
            <a:ext cx="1062136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Validation_Datasets</a:t>
            </a:r>
            <a:endParaRPr lang="en-US" sz="800" dirty="0"/>
          </a:p>
        </p:txBody>
      </p:sp>
      <p:sp>
        <p:nvSpPr>
          <p:cNvPr id="2133" name="Text Box 85"/>
          <p:cNvSpPr txBox="1">
            <a:spLocks noChangeArrowheads="1"/>
          </p:cNvSpPr>
          <p:nvPr/>
        </p:nvSpPr>
        <p:spPr bwMode="auto">
          <a:xfrm>
            <a:off x="3962400" y="228600"/>
            <a:ext cx="515512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ChkDup</a:t>
            </a:r>
            <a:endParaRPr lang="en-US" sz="800" dirty="0"/>
          </a:p>
        </p:txBody>
      </p:sp>
      <p:sp>
        <p:nvSpPr>
          <p:cNvPr id="2134" name="Text Box 86"/>
          <p:cNvSpPr txBox="1">
            <a:spLocks noChangeArrowheads="1"/>
          </p:cNvSpPr>
          <p:nvPr/>
        </p:nvSpPr>
        <p:spPr bwMode="auto">
          <a:xfrm>
            <a:off x="5334000" y="228600"/>
            <a:ext cx="638943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ChkMissID</a:t>
            </a:r>
            <a:endParaRPr lang="en-US" sz="800" dirty="0"/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6934200" y="228600"/>
            <a:ext cx="642149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ChkValues</a:t>
            </a:r>
            <a:endParaRPr lang="en-US" sz="800" dirty="0"/>
          </a:p>
        </p:txBody>
      </p:sp>
      <p:sp>
        <p:nvSpPr>
          <p:cNvPr id="2169" name="Text Box 121"/>
          <p:cNvSpPr txBox="1">
            <a:spLocks noChangeArrowheads="1"/>
          </p:cNvSpPr>
          <p:nvPr/>
        </p:nvSpPr>
        <p:spPr bwMode="auto">
          <a:xfrm>
            <a:off x="8001000" y="228600"/>
            <a:ext cx="526733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ChkSkip</a:t>
            </a:r>
            <a:endParaRPr lang="en-US" sz="800" dirty="0"/>
          </a:p>
        </p:txBody>
      </p:sp>
      <p:sp>
        <p:nvSpPr>
          <p:cNvPr id="2158" name="AutoShape 110"/>
          <p:cNvSpPr>
            <a:spLocks noChangeArrowheads="1"/>
          </p:cNvSpPr>
          <p:nvPr/>
        </p:nvSpPr>
        <p:spPr bwMode="auto">
          <a:xfrm>
            <a:off x="6747209" y="1958377"/>
            <a:ext cx="330206" cy="267309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113" name="AutoShape 65"/>
          <p:cNvSpPr>
            <a:spLocks noChangeArrowheads="1"/>
          </p:cNvSpPr>
          <p:nvPr/>
        </p:nvSpPr>
        <p:spPr bwMode="auto">
          <a:xfrm>
            <a:off x="4190814" y="728007"/>
            <a:ext cx="372341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062255" y="1242817"/>
            <a:ext cx="621499" cy="522474"/>
          </a:xfrm>
          <a:prstGeom prst="flowChartSor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304800" y="851364"/>
            <a:ext cx="340591" cy="100853"/>
          </a:xfrm>
          <a:prstGeom prst="rightArrow">
            <a:avLst>
              <a:gd name="adj1" fmla="val 50000"/>
              <a:gd name="adj2" fmla="val 819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679821" y="596616"/>
            <a:ext cx="640286" cy="541846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56139" y="778210"/>
            <a:ext cx="727108" cy="2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900" dirty="0"/>
              <a:t>&amp;</a:t>
            </a:r>
            <a:r>
              <a:rPr lang="en-US" sz="900" dirty="0" err="1"/>
              <a:t>Lib.&amp;DSN</a:t>
            </a:r>
            <a:endParaRPr lang="en-US" sz="900" dirty="0"/>
          </a:p>
        </p:txBody>
      </p:sp>
      <p:cxnSp>
        <p:nvCxnSpPr>
          <p:cNvPr id="2084" name="AutoShape 36"/>
          <p:cNvCxnSpPr>
            <a:cxnSpLocks noChangeShapeType="1"/>
            <a:stCxn id="2055" idx="3"/>
            <a:endCxn id="2127" idx="1"/>
          </p:cNvCxnSpPr>
          <p:nvPr/>
        </p:nvCxnSpPr>
        <p:spPr bwMode="auto">
          <a:xfrm>
            <a:off x="4683755" y="1504054"/>
            <a:ext cx="2392" cy="118516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8" name="AutoShape 40"/>
          <p:cNvCxnSpPr>
            <a:cxnSpLocks noChangeShapeType="1"/>
            <a:stCxn id="2086" idx="2"/>
            <a:endCxn id="2089" idx="0"/>
          </p:cNvCxnSpPr>
          <p:nvPr/>
        </p:nvCxnSpPr>
        <p:spPr bwMode="auto">
          <a:xfrm rot="5400000">
            <a:off x="1849656" y="1162491"/>
            <a:ext cx="313220" cy="1142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1582057" y="1324814"/>
            <a:ext cx="836991" cy="3109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pPr algn="ctr" defTabSz="792612"/>
            <a:endParaRPr lang="en-US" dirty="0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1589580" y="1310492"/>
            <a:ext cx="868173" cy="34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113" tIns="35556" rIns="71113" bIns="35556">
            <a:spAutoFit/>
          </a:bodyPr>
          <a:lstStyle/>
          <a:p>
            <a:pPr defTabSz="792612"/>
            <a:r>
              <a:rPr lang="en-US" sz="900" dirty="0" err="1"/>
              <a:t>VarUse</a:t>
            </a:r>
            <a:r>
              <a:rPr lang="en-US" sz="900" dirty="0" smtClean="0"/>
              <a:t>_</a:t>
            </a:r>
          </a:p>
          <a:p>
            <a:pPr defTabSz="792612"/>
            <a:r>
              <a:rPr lang="en-US" sz="900" dirty="0" smtClean="0"/>
              <a:t>&amp;</a:t>
            </a:r>
            <a:r>
              <a:rPr lang="en-US" sz="900" dirty="0" err="1" smtClean="0"/>
              <a:t>Lib_&amp;DSN</a:t>
            </a:r>
            <a:endParaRPr lang="en-US" sz="900" dirty="0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2505523" y="309233"/>
            <a:ext cx="0" cy="33505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3598436" y="309233"/>
            <a:ext cx="0" cy="33505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1383776" y="434072"/>
            <a:ext cx="6163" cy="32314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4213635" y="785900"/>
            <a:ext cx="355211" cy="2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900" dirty="0"/>
              <a:t>Dup</a:t>
            </a:r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3639444" y="904623"/>
            <a:ext cx="549071" cy="443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cxnSp>
        <p:nvCxnSpPr>
          <p:cNvPr id="2104" name="AutoShape 56"/>
          <p:cNvCxnSpPr>
            <a:cxnSpLocks noChangeShapeType="1"/>
          </p:cNvCxnSpPr>
          <p:nvPr/>
        </p:nvCxnSpPr>
        <p:spPr bwMode="auto">
          <a:xfrm rot="5400000">
            <a:off x="4251675" y="1130126"/>
            <a:ext cx="240139" cy="41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4144285" y="1325936"/>
            <a:ext cx="53955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Any </a:t>
            </a:r>
            <a:r>
              <a:rPr lang="en-US" sz="800" dirty="0" err="1"/>
              <a:t>Obs</a:t>
            </a:r>
            <a:endParaRPr lang="en-US" sz="800" dirty="0"/>
          </a:p>
        </p:txBody>
      </p:sp>
      <p:cxnSp>
        <p:nvCxnSpPr>
          <p:cNvPr id="2106" name="AutoShape 58"/>
          <p:cNvCxnSpPr>
            <a:cxnSpLocks noChangeShapeType="1"/>
            <a:stCxn id="2055" idx="1"/>
          </p:cNvCxnSpPr>
          <p:nvPr/>
        </p:nvCxnSpPr>
        <p:spPr bwMode="auto">
          <a:xfrm rot="10800000" flipH="1" flipV="1">
            <a:off x="4062255" y="1504054"/>
            <a:ext cx="7449" cy="43468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6912124" y="1467673"/>
            <a:ext cx="531338" cy="460841"/>
          </a:xfrm>
          <a:prstGeom prst="flowChartSor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cxnSp>
        <p:nvCxnSpPr>
          <p:cNvPr id="2108" name="AutoShape 60"/>
          <p:cNvCxnSpPr>
            <a:cxnSpLocks noChangeShapeType="1"/>
            <a:stCxn id="2107" idx="3"/>
            <a:endCxn id="2160" idx="1"/>
          </p:cNvCxnSpPr>
          <p:nvPr/>
        </p:nvCxnSpPr>
        <p:spPr bwMode="auto">
          <a:xfrm>
            <a:off x="7443462" y="1698094"/>
            <a:ext cx="743" cy="94119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6989942" y="1510404"/>
            <a:ext cx="42253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Errors</a:t>
            </a:r>
          </a:p>
        </p:txBody>
      </p:sp>
      <p:cxnSp>
        <p:nvCxnSpPr>
          <p:cNvPr id="2110" name="AutoShape 62"/>
          <p:cNvCxnSpPr>
            <a:cxnSpLocks noChangeShapeType="1"/>
            <a:stCxn id="2107" idx="1"/>
            <a:endCxn id="2158" idx="1"/>
          </p:cNvCxnSpPr>
          <p:nvPr/>
        </p:nvCxnSpPr>
        <p:spPr bwMode="auto">
          <a:xfrm rot="10800000" flipH="1" flipV="1">
            <a:off x="6912124" y="1698094"/>
            <a:ext cx="188" cy="26028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4649005" y="1343361"/>
            <a:ext cx="321549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Yes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3828190" y="1341024"/>
            <a:ext cx="320386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113" tIns="35556" rIns="71113" bIns="35556">
            <a:spAutoFit/>
          </a:bodyPr>
          <a:lstStyle/>
          <a:p>
            <a:pPr defTabSz="792612"/>
            <a:r>
              <a:rPr lang="en-US" sz="800" dirty="0"/>
              <a:t>No</a:t>
            </a:r>
          </a:p>
        </p:txBody>
      </p:sp>
      <p:cxnSp>
        <p:nvCxnSpPr>
          <p:cNvPr id="2114" name="AutoShape 66"/>
          <p:cNvCxnSpPr>
            <a:cxnSpLocks noChangeShapeType="1"/>
            <a:endCxn id="2152" idx="2"/>
          </p:cNvCxnSpPr>
          <p:nvPr/>
        </p:nvCxnSpPr>
        <p:spPr bwMode="auto">
          <a:xfrm flipV="1">
            <a:off x="2527412" y="1459083"/>
            <a:ext cx="288676" cy="67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15" name="AutoShape 67"/>
          <p:cNvSpPr>
            <a:spLocks noChangeArrowheads="1"/>
          </p:cNvSpPr>
          <p:nvPr/>
        </p:nvSpPr>
        <p:spPr bwMode="auto">
          <a:xfrm>
            <a:off x="1779627" y="718645"/>
            <a:ext cx="462599" cy="283303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1760635" y="801288"/>
            <a:ext cx="502688" cy="2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900" dirty="0" err="1"/>
              <a:t>VarList</a:t>
            </a:r>
            <a:endParaRPr lang="en-US" sz="900" dirty="0"/>
          </a:p>
        </p:txBody>
      </p:sp>
      <p:sp>
        <p:nvSpPr>
          <p:cNvPr id="2123" name="AutoShape 75"/>
          <p:cNvSpPr>
            <a:spLocks noChangeArrowheads="1"/>
          </p:cNvSpPr>
          <p:nvPr/>
        </p:nvSpPr>
        <p:spPr bwMode="auto">
          <a:xfrm>
            <a:off x="3841642" y="1934303"/>
            <a:ext cx="470477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124" name="Text Box 76"/>
          <p:cNvSpPr txBox="1">
            <a:spLocks noChangeArrowheads="1"/>
          </p:cNvSpPr>
          <p:nvPr/>
        </p:nvSpPr>
        <p:spPr bwMode="auto">
          <a:xfrm>
            <a:off x="3838485" y="1988932"/>
            <a:ext cx="515512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DupChk</a:t>
            </a:r>
            <a:endParaRPr lang="en-US" sz="800" dirty="0"/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4412209" y="2689223"/>
            <a:ext cx="547875" cy="259058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4407647" y="2733815"/>
            <a:ext cx="611692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DupErrors</a:t>
            </a:r>
            <a:endParaRPr lang="en-US" sz="800" dirty="0"/>
          </a:p>
        </p:txBody>
      </p:sp>
      <p:sp>
        <p:nvSpPr>
          <p:cNvPr id="2130" name="Line 82"/>
          <p:cNvSpPr>
            <a:spLocks noChangeShapeType="1"/>
          </p:cNvSpPr>
          <p:nvPr/>
        </p:nvSpPr>
        <p:spPr bwMode="auto">
          <a:xfrm flipH="1" flipV="1">
            <a:off x="3627924" y="2855954"/>
            <a:ext cx="779500" cy="366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H="1">
            <a:off x="3634245" y="2097126"/>
            <a:ext cx="202576" cy="480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>
            <a:off x="5011513" y="304800"/>
            <a:ext cx="0" cy="3350559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49" name="Line 101"/>
          <p:cNvSpPr>
            <a:spLocks noChangeShapeType="1"/>
          </p:cNvSpPr>
          <p:nvPr/>
        </p:nvSpPr>
        <p:spPr bwMode="auto">
          <a:xfrm>
            <a:off x="6484501" y="309233"/>
            <a:ext cx="0" cy="3350559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6912336" y="992470"/>
            <a:ext cx="666064" cy="31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113" tIns="35556" rIns="71113" bIns="35556">
            <a:spAutoFit/>
          </a:bodyPr>
          <a:lstStyle/>
          <a:p>
            <a:pPr defTabSz="792612"/>
            <a:r>
              <a:rPr lang="en-US" sz="800" dirty="0"/>
              <a:t>Proc Format*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2809265" y="1295382"/>
            <a:ext cx="767184" cy="1751827"/>
            <a:chOff x="2809265" y="1295382"/>
            <a:chExt cx="767184" cy="1751827"/>
          </a:xfrm>
        </p:grpSpPr>
        <p:sp>
          <p:nvSpPr>
            <p:cNvPr id="2118" name="AutoShape 70"/>
            <p:cNvSpPr>
              <a:spLocks noChangeArrowheads="1"/>
            </p:cNvSpPr>
            <p:nvPr/>
          </p:nvSpPr>
          <p:spPr bwMode="auto">
            <a:xfrm>
              <a:off x="2824810" y="1866389"/>
              <a:ext cx="702427" cy="458041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2119" name="AutoShape 71"/>
            <p:cNvSpPr>
              <a:spLocks noChangeArrowheads="1"/>
            </p:cNvSpPr>
            <p:nvPr/>
          </p:nvSpPr>
          <p:spPr bwMode="auto">
            <a:xfrm>
              <a:off x="2844018" y="2605977"/>
              <a:ext cx="683219" cy="441232"/>
            </a:xfrm>
            <a:prstGeom prst="can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2120" name="Text Box 72"/>
            <p:cNvSpPr txBox="1">
              <a:spLocks noChangeArrowheads="1"/>
            </p:cNvSpPr>
            <p:nvPr/>
          </p:nvSpPr>
          <p:spPr bwMode="auto">
            <a:xfrm>
              <a:off x="2815039" y="1965841"/>
              <a:ext cx="755962" cy="31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800" dirty="0" err="1"/>
                <a:t>Cln_Chk_Rpt</a:t>
              </a:r>
              <a:endParaRPr lang="en-US" sz="800" dirty="0"/>
            </a:p>
            <a:p>
              <a:pPr defTabSz="792612"/>
              <a:r>
                <a:rPr lang="en-US" sz="800" dirty="0"/>
                <a:t>&amp;DSN</a:t>
              </a:r>
            </a:p>
          </p:txBody>
        </p:sp>
        <p:sp>
          <p:nvSpPr>
            <p:cNvPr id="2122" name="Text Box 74"/>
            <p:cNvSpPr txBox="1">
              <a:spLocks noChangeArrowheads="1"/>
            </p:cNvSpPr>
            <p:nvPr/>
          </p:nvSpPr>
          <p:spPr bwMode="auto">
            <a:xfrm>
              <a:off x="2809265" y="2688621"/>
              <a:ext cx="767184" cy="31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800" dirty="0" err="1"/>
                <a:t>Err_Sum_Rpt</a:t>
              </a:r>
              <a:endParaRPr lang="en-US" sz="800" dirty="0"/>
            </a:p>
            <a:p>
              <a:pPr defTabSz="792612"/>
              <a:r>
                <a:rPr lang="en-US" sz="800" dirty="0"/>
                <a:t>&amp;DSN</a:t>
              </a:r>
            </a:p>
          </p:txBody>
        </p:sp>
        <p:sp>
          <p:nvSpPr>
            <p:cNvPr id="2152" name="AutoShape 104"/>
            <p:cNvSpPr>
              <a:spLocks noChangeArrowheads="1"/>
            </p:cNvSpPr>
            <p:nvPr/>
          </p:nvSpPr>
          <p:spPr bwMode="auto">
            <a:xfrm>
              <a:off x="2816088" y="1295382"/>
              <a:ext cx="711149" cy="327401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</p:grp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2777747" y="1388062"/>
            <a:ext cx="829700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VarUse_&amp;DSN</a:t>
            </a:r>
            <a:endParaRPr lang="en-US" sz="800" dirty="0"/>
          </a:p>
        </p:txBody>
      </p:sp>
      <p:sp>
        <p:nvSpPr>
          <p:cNvPr id="2153" name="Line 105"/>
          <p:cNvSpPr>
            <a:spLocks noChangeShapeType="1"/>
          </p:cNvSpPr>
          <p:nvPr/>
        </p:nvSpPr>
        <p:spPr bwMode="auto">
          <a:xfrm flipV="1">
            <a:off x="6542700" y="1099679"/>
            <a:ext cx="3768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54" name="Line 106"/>
          <p:cNvSpPr>
            <a:spLocks noChangeShapeType="1"/>
          </p:cNvSpPr>
          <p:nvPr/>
        </p:nvSpPr>
        <p:spPr bwMode="auto">
          <a:xfrm>
            <a:off x="6528344" y="785728"/>
            <a:ext cx="383991" cy="363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6866212" y="661773"/>
            <a:ext cx="773596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%</a:t>
            </a:r>
            <a:r>
              <a:rPr lang="en-US" sz="800" dirty="0" err="1"/>
              <a:t>ChkValues</a:t>
            </a:r>
            <a:r>
              <a:rPr lang="en-US" sz="800" dirty="0"/>
              <a:t>*</a:t>
            </a:r>
          </a:p>
        </p:txBody>
      </p:sp>
      <p:cxnSp>
        <p:nvCxnSpPr>
          <p:cNvPr id="2156" name="AutoShape 108"/>
          <p:cNvCxnSpPr>
            <a:cxnSpLocks noChangeShapeType="1"/>
          </p:cNvCxnSpPr>
          <p:nvPr/>
        </p:nvCxnSpPr>
        <p:spPr bwMode="auto">
          <a:xfrm rot="16200000" flipH="1">
            <a:off x="6879089" y="1168817"/>
            <a:ext cx="594036" cy="359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57" name="Text Box 109"/>
          <p:cNvSpPr txBox="1">
            <a:spLocks noChangeArrowheads="1"/>
          </p:cNvSpPr>
          <p:nvPr/>
        </p:nvSpPr>
        <p:spPr bwMode="auto">
          <a:xfrm>
            <a:off x="6709569" y="2001800"/>
            <a:ext cx="47543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ValChk</a:t>
            </a:r>
            <a:endParaRPr lang="en-US" sz="800" dirty="0"/>
          </a:p>
        </p:txBody>
      </p:sp>
      <p:sp>
        <p:nvSpPr>
          <p:cNvPr id="2159" name="Line 111"/>
          <p:cNvSpPr>
            <a:spLocks noChangeShapeType="1"/>
          </p:cNvSpPr>
          <p:nvPr/>
        </p:nvSpPr>
        <p:spPr bwMode="auto">
          <a:xfrm flipH="1">
            <a:off x="6536849" y="2101559"/>
            <a:ext cx="213994" cy="430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60" name="AutoShape 112"/>
          <p:cNvSpPr>
            <a:spLocks noChangeArrowheads="1"/>
          </p:cNvSpPr>
          <p:nvPr/>
        </p:nvSpPr>
        <p:spPr bwMode="auto">
          <a:xfrm>
            <a:off x="7229625" y="2639289"/>
            <a:ext cx="429159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161" name="Text Box 113"/>
          <p:cNvSpPr txBox="1">
            <a:spLocks noChangeArrowheads="1"/>
          </p:cNvSpPr>
          <p:nvPr/>
        </p:nvSpPr>
        <p:spPr bwMode="auto">
          <a:xfrm>
            <a:off x="7199790" y="2710480"/>
            <a:ext cx="531542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ErrorList</a:t>
            </a:r>
            <a:endParaRPr lang="en-US" sz="800" dirty="0"/>
          </a:p>
        </p:txBody>
      </p:sp>
      <p:sp>
        <p:nvSpPr>
          <p:cNvPr id="2162" name="Line 114"/>
          <p:cNvSpPr>
            <a:spLocks noChangeShapeType="1"/>
          </p:cNvSpPr>
          <p:nvPr/>
        </p:nvSpPr>
        <p:spPr bwMode="auto">
          <a:xfrm flipH="1" flipV="1">
            <a:off x="6538254" y="2848720"/>
            <a:ext cx="686297" cy="646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64" name="Text Box 116"/>
          <p:cNvSpPr txBox="1">
            <a:spLocks noChangeArrowheads="1"/>
          </p:cNvSpPr>
          <p:nvPr/>
        </p:nvSpPr>
        <p:spPr bwMode="auto">
          <a:xfrm>
            <a:off x="6689605" y="1537557"/>
            <a:ext cx="308858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113" tIns="35556" rIns="71113" bIns="35556">
            <a:spAutoFit/>
          </a:bodyPr>
          <a:lstStyle/>
          <a:p>
            <a:pPr defTabSz="792612"/>
            <a:r>
              <a:rPr lang="en-US" sz="800" dirty="0"/>
              <a:t>No</a:t>
            </a:r>
          </a:p>
        </p:txBody>
      </p:sp>
      <p:sp>
        <p:nvSpPr>
          <p:cNvPr id="2167" name="Text Box 119"/>
          <p:cNvSpPr txBox="1">
            <a:spLocks noChangeArrowheads="1"/>
          </p:cNvSpPr>
          <p:nvPr/>
        </p:nvSpPr>
        <p:spPr bwMode="auto">
          <a:xfrm>
            <a:off x="7382169" y="1518408"/>
            <a:ext cx="321549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Yes</a:t>
            </a:r>
          </a:p>
        </p:txBody>
      </p:sp>
      <p:sp>
        <p:nvSpPr>
          <p:cNvPr id="2168" name="Line 120"/>
          <p:cNvSpPr>
            <a:spLocks noChangeShapeType="1"/>
          </p:cNvSpPr>
          <p:nvPr/>
        </p:nvSpPr>
        <p:spPr bwMode="auto">
          <a:xfrm>
            <a:off x="7735007" y="313666"/>
            <a:ext cx="0" cy="3350559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117" name="AutoShape 65"/>
          <p:cNvSpPr>
            <a:spLocks noChangeArrowheads="1"/>
          </p:cNvSpPr>
          <p:nvPr/>
        </p:nvSpPr>
        <p:spPr bwMode="auto">
          <a:xfrm>
            <a:off x="5622705" y="728007"/>
            <a:ext cx="550359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118" name="AutoShape 7"/>
          <p:cNvSpPr>
            <a:spLocks noChangeArrowheads="1"/>
          </p:cNvSpPr>
          <p:nvPr/>
        </p:nvSpPr>
        <p:spPr bwMode="auto">
          <a:xfrm>
            <a:off x="5494146" y="1242817"/>
            <a:ext cx="621499" cy="522474"/>
          </a:xfrm>
          <a:prstGeom prst="flowChartSor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cxnSp>
        <p:nvCxnSpPr>
          <p:cNvPr id="119" name="AutoShape 36"/>
          <p:cNvCxnSpPr>
            <a:cxnSpLocks noChangeShapeType="1"/>
            <a:endCxn id="129" idx="1"/>
          </p:cNvCxnSpPr>
          <p:nvPr/>
        </p:nvCxnSpPr>
        <p:spPr bwMode="auto">
          <a:xfrm rot="16200000" flipH="1">
            <a:off x="5522041" y="2093225"/>
            <a:ext cx="1189601" cy="239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" name="Text Box 54"/>
          <p:cNvSpPr txBox="1">
            <a:spLocks noChangeArrowheads="1"/>
          </p:cNvSpPr>
          <p:nvPr/>
        </p:nvSpPr>
        <p:spPr bwMode="auto">
          <a:xfrm>
            <a:off x="5591695" y="772600"/>
            <a:ext cx="650164" cy="2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900" dirty="0" err="1" smtClean="0"/>
              <a:t>MissingID</a:t>
            </a:r>
            <a:endParaRPr lang="en-US" sz="900" dirty="0" smtClean="0"/>
          </a:p>
        </p:txBody>
      </p:sp>
      <p:sp>
        <p:nvSpPr>
          <p:cNvPr id="121" name="Line 55"/>
          <p:cNvSpPr>
            <a:spLocks noChangeShapeType="1"/>
          </p:cNvSpPr>
          <p:nvPr/>
        </p:nvSpPr>
        <p:spPr bwMode="auto">
          <a:xfrm>
            <a:off x="5071334" y="904623"/>
            <a:ext cx="549071" cy="443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cxnSp>
        <p:nvCxnSpPr>
          <p:cNvPr id="122" name="AutoShape 56"/>
          <p:cNvCxnSpPr>
            <a:cxnSpLocks noChangeShapeType="1"/>
          </p:cNvCxnSpPr>
          <p:nvPr/>
        </p:nvCxnSpPr>
        <p:spPr bwMode="auto">
          <a:xfrm rot="5400000">
            <a:off x="5683566" y="1130126"/>
            <a:ext cx="240139" cy="41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" name="Text Box 57"/>
          <p:cNvSpPr txBox="1">
            <a:spLocks noChangeArrowheads="1"/>
          </p:cNvSpPr>
          <p:nvPr/>
        </p:nvSpPr>
        <p:spPr bwMode="auto">
          <a:xfrm>
            <a:off x="5576176" y="1325936"/>
            <a:ext cx="53955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Any </a:t>
            </a:r>
            <a:r>
              <a:rPr lang="en-US" sz="800" dirty="0" err="1"/>
              <a:t>Obs</a:t>
            </a:r>
            <a:endParaRPr lang="en-US" sz="800" dirty="0"/>
          </a:p>
        </p:txBody>
      </p:sp>
      <p:cxnSp>
        <p:nvCxnSpPr>
          <p:cNvPr id="124" name="AutoShape 58"/>
          <p:cNvCxnSpPr>
            <a:cxnSpLocks noChangeShapeType="1"/>
            <a:stCxn id="118" idx="1"/>
          </p:cNvCxnSpPr>
          <p:nvPr/>
        </p:nvCxnSpPr>
        <p:spPr bwMode="auto">
          <a:xfrm rot="10800000" flipH="1" flipV="1">
            <a:off x="5494145" y="1504054"/>
            <a:ext cx="7449" cy="43468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5" name="Text Box 63"/>
          <p:cNvSpPr txBox="1">
            <a:spLocks noChangeArrowheads="1"/>
          </p:cNvSpPr>
          <p:nvPr/>
        </p:nvSpPr>
        <p:spPr bwMode="auto">
          <a:xfrm>
            <a:off x="6095251" y="1347795"/>
            <a:ext cx="321549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Yes</a:t>
            </a:r>
          </a:p>
        </p:txBody>
      </p:sp>
      <p:sp>
        <p:nvSpPr>
          <p:cNvPr id="126" name="Text Box 64"/>
          <p:cNvSpPr txBox="1">
            <a:spLocks noChangeArrowheads="1"/>
          </p:cNvSpPr>
          <p:nvPr/>
        </p:nvSpPr>
        <p:spPr bwMode="auto">
          <a:xfrm>
            <a:off x="5256492" y="1345458"/>
            <a:ext cx="320386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113" tIns="35556" rIns="71113" bIns="35556">
            <a:spAutoFit/>
          </a:bodyPr>
          <a:lstStyle/>
          <a:p>
            <a:pPr defTabSz="792612"/>
            <a:r>
              <a:rPr lang="en-US" sz="800" dirty="0"/>
              <a:t>No</a:t>
            </a:r>
          </a:p>
        </p:txBody>
      </p:sp>
      <p:sp>
        <p:nvSpPr>
          <p:cNvPr id="127" name="AutoShape 75"/>
          <p:cNvSpPr>
            <a:spLocks noChangeArrowheads="1"/>
          </p:cNvSpPr>
          <p:nvPr/>
        </p:nvSpPr>
        <p:spPr bwMode="auto">
          <a:xfrm>
            <a:off x="5273533" y="1934303"/>
            <a:ext cx="470477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128" name="Text Box 76"/>
          <p:cNvSpPr txBox="1">
            <a:spLocks noChangeArrowheads="1"/>
          </p:cNvSpPr>
          <p:nvPr/>
        </p:nvSpPr>
        <p:spPr bwMode="auto">
          <a:xfrm>
            <a:off x="5220134" y="1980066"/>
            <a:ext cx="638943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 smtClean="0"/>
              <a:t>MissIDChk</a:t>
            </a:r>
            <a:endParaRPr lang="en-US" sz="800" dirty="0"/>
          </a:p>
        </p:txBody>
      </p:sp>
      <p:sp>
        <p:nvSpPr>
          <p:cNvPr id="129" name="AutoShape 79"/>
          <p:cNvSpPr>
            <a:spLocks noChangeArrowheads="1"/>
          </p:cNvSpPr>
          <p:nvPr/>
        </p:nvSpPr>
        <p:spPr bwMode="auto">
          <a:xfrm>
            <a:off x="5818979" y="2689223"/>
            <a:ext cx="598116" cy="259058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130" name="Text Box 80"/>
          <p:cNvSpPr txBox="1">
            <a:spLocks noChangeArrowheads="1"/>
          </p:cNvSpPr>
          <p:nvPr/>
        </p:nvSpPr>
        <p:spPr bwMode="auto">
          <a:xfrm>
            <a:off x="5792885" y="2724949"/>
            <a:ext cx="735124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 smtClean="0"/>
              <a:t>MissIDErrors</a:t>
            </a:r>
            <a:endParaRPr lang="en-US" sz="800" dirty="0" smtClean="0"/>
          </a:p>
        </p:txBody>
      </p:sp>
      <p:sp>
        <p:nvSpPr>
          <p:cNvPr id="131" name="Line 82"/>
          <p:cNvSpPr>
            <a:spLocks noChangeShapeType="1"/>
          </p:cNvSpPr>
          <p:nvPr/>
        </p:nvSpPr>
        <p:spPr bwMode="auto">
          <a:xfrm flipH="1" flipV="1">
            <a:off x="5059815" y="2855955"/>
            <a:ext cx="761556" cy="80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132" name="Line 83"/>
          <p:cNvSpPr>
            <a:spLocks noChangeShapeType="1"/>
          </p:cNvSpPr>
          <p:nvPr/>
        </p:nvSpPr>
        <p:spPr bwMode="auto">
          <a:xfrm flipH="1">
            <a:off x="5066136" y="2097126"/>
            <a:ext cx="202576" cy="480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1066800" y="4191000"/>
            <a:ext cx="2326278" cy="1638458"/>
            <a:chOff x="1066800" y="4191000"/>
            <a:chExt cx="2326278" cy="1638458"/>
          </a:xfrm>
        </p:grpSpPr>
        <p:sp>
          <p:nvSpPr>
            <p:cNvPr id="80" name="AutoShape 8"/>
            <p:cNvSpPr>
              <a:spLocks noChangeArrowheads="1"/>
            </p:cNvSpPr>
            <p:nvPr/>
          </p:nvSpPr>
          <p:spPr bwMode="auto">
            <a:xfrm>
              <a:off x="1348509" y="5597525"/>
              <a:ext cx="290945" cy="217487"/>
            </a:xfrm>
            <a:prstGeom prst="flowChartConnector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9"/>
            <p:cNvSpPr>
              <a:spLocks noChangeArrowheads="1"/>
            </p:cNvSpPr>
            <p:nvPr/>
          </p:nvSpPr>
          <p:spPr bwMode="auto">
            <a:xfrm>
              <a:off x="1336386" y="5170486"/>
              <a:ext cx="290945" cy="217488"/>
            </a:xfrm>
            <a:prstGeom prst="flowChartConnector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10"/>
            <p:cNvSpPr>
              <a:spLocks noChangeArrowheads="1"/>
            </p:cNvSpPr>
            <p:nvPr/>
          </p:nvSpPr>
          <p:spPr bwMode="auto">
            <a:xfrm>
              <a:off x="1336386" y="4725986"/>
              <a:ext cx="290945" cy="217488"/>
            </a:xfrm>
            <a:prstGeom prst="flowChartConnector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>
              <a:off x="1879890" y="5583237"/>
              <a:ext cx="126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019175"/>
              <a:r>
                <a:rPr lang="en-US" sz="1000"/>
                <a:t>Validation directory</a:t>
              </a: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13213" y="5156200"/>
              <a:ext cx="11079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019175"/>
              <a:r>
                <a:rPr lang="en-US" sz="1000"/>
                <a:t>Project directory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1801091" y="4719637"/>
              <a:ext cx="10374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019175"/>
              <a:r>
                <a:rPr lang="en-US" sz="1000" dirty="0"/>
                <a:t>Temp directory</a:t>
              </a:r>
            </a:p>
          </p:txBody>
        </p:sp>
        <p:sp>
          <p:nvSpPr>
            <p:cNvPr id="86" name="Text Box 14"/>
            <p:cNvSpPr txBox="1">
              <a:spLocks noChangeArrowheads="1"/>
            </p:cNvSpPr>
            <p:nvPr/>
          </p:nvSpPr>
          <p:spPr bwMode="auto">
            <a:xfrm>
              <a:off x="1066800" y="4191000"/>
              <a:ext cx="23262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019175"/>
              <a:r>
                <a:rPr lang="en-US" dirty="0" smtClean="0"/>
                <a:t>SAS dataset location</a:t>
              </a:r>
              <a:endParaRPr lang="en-US" dirty="0"/>
            </a:p>
          </p:txBody>
        </p:sp>
      </p:grpSp>
      <p:sp>
        <p:nvSpPr>
          <p:cNvPr id="90" name="Text Box 43"/>
          <p:cNvSpPr txBox="1">
            <a:spLocks noChangeArrowheads="1"/>
          </p:cNvSpPr>
          <p:nvPr/>
        </p:nvSpPr>
        <p:spPr bwMode="auto">
          <a:xfrm>
            <a:off x="2971800" y="0"/>
            <a:ext cx="871378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 smtClean="0"/>
              <a:t>Validation_DSN</a:t>
            </a:r>
            <a:endParaRPr lang="en-US" sz="800" dirty="0"/>
          </a:p>
        </p:txBody>
      </p:sp>
      <p:sp>
        <p:nvSpPr>
          <p:cNvPr id="92" name="Line 55"/>
          <p:cNvSpPr>
            <a:spLocks noChangeShapeType="1"/>
          </p:cNvSpPr>
          <p:nvPr/>
        </p:nvSpPr>
        <p:spPr bwMode="auto">
          <a:xfrm>
            <a:off x="1391608" y="91230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 bwMode="auto">
          <a:xfrm>
            <a:off x="1066800" y="4191000"/>
            <a:ext cx="23622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395" y="476780"/>
            <a:ext cx="323151" cy="34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dirty="0"/>
              <a:t>Q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1295400" y="0"/>
            <a:ext cx="116953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VarUse_Create_Table</a:t>
            </a:r>
            <a:endParaRPr lang="en-US" sz="800" dirty="0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2514600" y="228600"/>
            <a:ext cx="1062136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Validation_Datasets</a:t>
            </a:r>
            <a:endParaRPr lang="en-US" sz="800" dirty="0"/>
          </a:p>
        </p:txBody>
      </p:sp>
      <p:sp>
        <p:nvSpPr>
          <p:cNvPr id="2133" name="Text Box 85"/>
          <p:cNvSpPr txBox="1">
            <a:spLocks noChangeArrowheads="1"/>
          </p:cNvSpPr>
          <p:nvPr/>
        </p:nvSpPr>
        <p:spPr bwMode="auto">
          <a:xfrm>
            <a:off x="3962400" y="228600"/>
            <a:ext cx="515512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ChkDup</a:t>
            </a:r>
            <a:endParaRPr lang="en-US" sz="800" dirty="0"/>
          </a:p>
        </p:txBody>
      </p:sp>
      <p:sp>
        <p:nvSpPr>
          <p:cNvPr id="2134" name="Text Box 86"/>
          <p:cNvSpPr txBox="1">
            <a:spLocks noChangeArrowheads="1"/>
          </p:cNvSpPr>
          <p:nvPr/>
        </p:nvSpPr>
        <p:spPr bwMode="auto">
          <a:xfrm>
            <a:off x="5334000" y="228600"/>
            <a:ext cx="638943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ChkMissID</a:t>
            </a:r>
            <a:endParaRPr lang="en-US" sz="800" dirty="0"/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6934200" y="228600"/>
            <a:ext cx="642149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ChkValues</a:t>
            </a:r>
            <a:endParaRPr lang="en-US" sz="800" dirty="0"/>
          </a:p>
        </p:txBody>
      </p:sp>
      <p:sp>
        <p:nvSpPr>
          <p:cNvPr id="2169" name="Text Box 121"/>
          <p:cNvSpPr txBox="1">
            <a:spLocks noChangeArrowheads="1"/>
          </p:cNvSpPr>
          <p:nvPr/>
        </p:nvSpPr>
        <p:spPr bwMode="auto">
          <a:xfrm>
            <a:off x="8001000" y="228600"/>
            <a:ext cx="526733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ChkSkip</a:t>
            </a:r>
            <a:endParaRPr lang="en-US" sz="800" dirty="0"/>
          </a:p>
        </p:txBody>
      </p:sp>
      <p:sp>
        <p:nvSpPr>
          <p:cNvPr id="2158" name="AutoShape 110"/>
          <p:cNvSpPr>
            <a:spLocks noChangeArrowheads="1"/>
          </p:cNvSpPr>
          <p:nvPr/>
        </p:nvSpPr>
        <p:spPr bwMode="auto">
          <a:xfrm>
            <a:off x="6747209" y="1958377"/>
            <a:ext cx="330206" cy="267309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113" name="AutoShape 65"/>
          <p:cNvSpPr>
            <a:spLocks noChangeArrowheads="1"/>
          </p:cNvSpPr>
          <p:nvPr/>
        </p:nvSpPr>
        <p:spPr bwMode="auto">
          <a:xfrm>
            <a:off x="4190814" y="728007"/>
            <a:ext cx="372341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062255" y="1242817"/>
            <a:ext cx="621499" cy="522474"/>
          </a:xfrm>
          <a:prstGeom prst="flowChartSor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304800" y="851364"/>
            <a:ext cx="340591" cy="100853"/>
          </a:xfrm>
          <a:prstGeom prst="rightArrow">
            <a:avLst>
              <a:gd name="adj1" fmla="val 50000"/>
              <a:gd name="adj2" fmla="val 819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679821" y="596616"/>
            <a:ext cx="640286" cy="541846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56139" y="778210"/>
            <a:ext cx="727108" cy="2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900" dirty="0"/>
              <a:t>&amp;</a:t>
            </a:r>
            <a:r>
              <a:rPr lang="en-US" sz="900" dirty="0" err="1"/>
              <a:t>Lib.&amp;DSN</a:t>
            </a:r>
            <a:endParaRPr lang="en-US" sz="900" dirty="0"/>
          </a:p>
        </p:txBody>
      </p:sp>
      <p:cxnSp>
        <p:nvCxnSpPr>
          <p:cNvPr id="2084" name="AutoShape 36"/>
          <p:cNvCxnSpPr>
            <a:cxnSpLocks noChangeShapeType="1"/>
            <a:stCxn id="2055" idx="3"/>
            <a:endCxn id="2127" idx="1"/>
          </p:cNvCxnSpPr>
          <p:nvPr/>
        </p:nvCxnSpPr>
        <p:spPr bwMode="auto">
          <a:xfrm>
            <a:off x="4683755" y="1504054"/>
            <a:ext cx="2392" cy="118516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8" name="AutoShape 40"/>
          <p:cNvCxnSpPr>
            <a:cxnSpLocks noChangeShapeType="1"/>
            <a:stCxn id="2086" idx="2"/>
            <a:endCxn id="2089" idx="0"/>
          </p:cNvCxnSpPr>
          <p:nvPr/>
        </p:nvCxnSpPr>
        <p:spPr bwMode="auto">
          <a:xfrm rot="5400000">
            <a:off x="1849656" y="1162491"/>
            <a:ext cx="313220" cy="1142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1582057" y="1324814"/>
            <a:ext cx="836991" cy="3109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pPr algn="ctr" defTabSz="792612"/>
            <a:endParaRPr lang="en-US" dirty="0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1589580" y="1310492"/>
            <a:ext cx="868173" cy="34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113" tIns="35556" rIns="71113" bIns="35556">
            <a:spAutoFit/>
          </a:bodyPr>
          <a:lstStyle/>
          <a:p>
            <a:pPr defTabSz="792612"/>
            <a:r>
              <a:rPr lang="en-US" sz="900" dirty="0" err="1"/>
              <a:t>VarUse</a:t>
            </a:r>
            <a:r>
              <a:rPr lang="en-US" sz="900" dirty="0" smtClean="0"/>
              <a:t>_</a:t>
            </a:r>
          </a:p>
          <a:p>
            <a:pPr defTabSz="792612"/>
            <a:r>
              <a:rPr lang="en-US" sz="900" dirty="0" smtClean="0"/>
              <a:t>&amp;</a:t>
            </a:r>
            <a:r>
              <a:rPr lang="en-US" sz="900" dirty="0" err="1" smtClean="0"/>
              <a:t>Lib_&amp;DSN</a:t>
            </a:r>
            <a:endParaRPr lang="en-US" sz="900" dirty="0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2505523" y="309233"/>
            <a:ext cx="0" cy="33505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3598436" y="309233"/>
            <a:ext cx="0" cy="33505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1383776" y="434072"/>
            <a:ext cx="6163" cy="32314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4213635" y="785900"/>
            <a:ext cx="355211" cy="2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900" dirty="0"/>
              <a:t>Dup</a:t>
            </a:r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3639444" y="904623"/>
            <a:ext cx="549071" cy="443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cxnSp>
        <p:nvCxnSpPr>
          <p:cNvPr id="2104" name="AutoShape 56"/>
          <p:cNvCxnSpPr>
            <a:cxnSpLocks noChangeShapeType="1"/>
          </p:cNvCxnSpPr>
          <p:nvPr/>
        </p:nvCxnSpPr>
        <p:spPr bwMode="auto">
          <a:xfrm rot="5400000">
            <a:off x="4251675" y="1130126"/>
            <a:ext cx="240139" cy="41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4144285" y="1325936"/>
            <a:ext cx="53955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Any </a:t>
            </a:r>
            <a:r>
              <a:rPr lang="en-US" sz="800" dirty="0" err="1"/>
              <a:t>Obs</a:t>
            </a:r>
            <a:endParaRPr lang="en-US" sz="800" dirty="0"/>
          </a:p>
        </p:txBody>
      </p:sp>
      <p:cxnSp>
        <p:nvCxnSpPr>
          <p:cNvPr id="2106" name="AutoShape 58"/>
          <p:cNvCxnSpPr>
            <a:cxnSpLocks noChangeShapeType="1"/>
            <a:stCxn id="2055" idx="1"/>
          </p:cNvCxnSpPr>
          <p:nvPr/>
        </p:nvCxnSpPr>
        <p:spPr bwMode="auto">
          <a:xfrm rot="10800000" flipH="1" flipV="1">
            <a:off x="4062255" y="1504054"/>
            <a:ext cx="7449" cy="43468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6912124" y="1467673"/>
            <a:ext cx="531338" cy="460841"/>
          </a:xfrm>
          <a:prstGeom prst="flowChartSor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cxnSp>
        <p:nvCxnSpPr>
          <p:cNvPr id="2108" name="AutoShape 60"/>
          <p:cNvCxnSpPr>
            <a:cxnSpLocks noChangeShapeType="1"/>
            <a:stCxn id="2107" idx="3"/>
            <a:endCxn id="2160" idx="1"/>
          </p:cNvCxnSpPr>
          <p:nvPr/>
        </p:nvCxnSpPr>
        <p:spPr bwMode="auto">
          <a:xfrm>
            <a:off x="7443462" y="1698094"/>
            <a:ext cx="743" cy="94119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6989942" y="1510404"/>
            <a:ext cx="42253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Errors</a:t>
            </a:r>
          </a:p>
        </p:txBody>
      </p:sp>
      <p:cxnSp>
        <p:nvCxnSpPr>
          <p:cNvPr id="2110" name="AutoShape 62"/>
          <p:cNvCxnSpPr>
            <a:cxnSpLocks noChangeShapeType="1"/>
            <a:stCxn id="2107" idx="1"/>
            <a:endCxn id="2158" idx="1"/>
          </p:cNvCxnSpPr>
          <p:nvPr/>
        </p:nvCxnSpPr>
        <p:spPr bwMode="auto">
          <a:xfrm rot="10800000" flipH="1" flipV="1">
            <a:off x="6912124" y="1698094"/>
            <a:ext cx="188" cy="26028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4649005" y="1343361"/>
            <a:ext cx="321549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Yes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3828190" y="1341024"/>
            <a:ext cx="320386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113" tIns="35556" rIns="71113" bIns="35556">
            <a:spAutoFit/>
          </a:bodyPr>
          <a:lstStyle/>
          <a:p>
            <a:pPr defTabSz="792612"/>
            <a:r>
              <a:rPr lang="en-US" sz="800" dirty="0"/>
              <a:t>No</a:t>
            </a:r>
          </a:p>
        </p:txBody>
      </p:sp>
      <p:cxnSp>
        <p:nvCxnSpPr>
          <p:cNvPr id="2114" name="AutoShape 66"/>
          <p:cNvCxnSpPr>
            <a:cxnSpLocks noChangeShapeType="1"/>
            <a:endCxn id="2152" idx="2"/>
          </p:cNvCxnSpPr>
          <p:nvPr/>
        </p:nvCxnSpPr>
        <p:spPr bwMode="auto">
          <a:xfrm flipV="1">
            <a:off x="2527412" y="1459083"/>
            <a:ext cx="288676" cy="67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15" name="AutoShape 67"/>
          <p:cNvSpPr>
            <a:spLocks noChangeArrowheads="1"/>
          </p:cNvSpPr>
          <p:nvPr/>
        </p:nvSpPr>
        <p:spPr bwMode="auto">
          <a:xfrm>
            <a:off x="1779627" y="718645"/>
            <a:ext cx="462599" cy="283303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1760635" y="801288"/>
            <a:ext cx="502688" cy="2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900" dirty="0" err="1"/>
              <a:t>VarList</a:t>
            </a:r>
            <a:endParaRPr lang="en-US" sz="900" dirty="0"/>
          </a:p>
        </p:txBody>
      </p:sp>
      <p:sp>
        <p:nvSpPr>
          <p:cNvPr id="2123" name="AutoShape 75"/>
          <p:cNvSpPr>
            <a:spLocks noChangeArrowheads="1"/>
          </p:cNvSpPr>
          <p:nvPr/>
        </p:nvSpPr>
        <p:spPr bwMode="auto">
          <a:xfrm>
            <a:off x="3841642" y="1934303"/>
            <a:ext cx="470477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124" name="Text Box 76"/>
          <p:cNvSpPr txBox="1">
            <a:spLocks noChangeArrowheads="1"/>
          </p:cNvSpPr>
          <p:nvPr/>
        </p:nvSpPr>
        <p:spPr bwMode="auto">
          <a:xfrm>
            <a:off x="3838485" y="1988932"/>
            <a:ext cx="515512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DupChk</a:t>
            </a:r>
            <a:endParaRPr lang="en-US" sz="800" dirty="0"/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4412209" y="2689223"/>
            <a:ext cx="547875" cy="259058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4407647" y="2733815"/>
            <a:ext cx="611692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DupErrors</a:t>
            </a:r>
            <a:endParaRPr lang="en-US" sz="800" dirty="0"/>
          </a:p>
        </p:txBody>
      </p:sp>
      <p:sp>
        <p:nvSpPr>
          <p:cNvPr id="2130" name="Line 82"/>
          <p:cNvSpPr>
            <a:spLocks noChangeShapeType="1"/>
          </p:cNvSpPr>
          <p:nvPr/>
        </p:nvSpPr>
        <p:spPr bwMode="auto">
          <a:xfrm flipH="1" flipV="1">
            <a:off x="3627924" y="2855954"/>
            <a:ext cx="779500" cy="366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H="1">
            <a:off x="3634245" y="2097126"/>
            <a:ext cx="202576" cy="480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>
            <a:off x="5011513" y="304800"/>
            <a:ext cx="0" cy="3350559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49" name="Line 101"/>
          <p:cNvSpPr>
            <a:spLocks noChangeShapeType="1"/>
          </p:cNvSpPr>
          <p:nvPr/>
        </p:nvSpPr>
        <p:spPr bwMode="auto">
          <a:xfrm>
            <a:off x="6484501" y="309233"/>
            <a:ext cx="0" cy="3350559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6912336" y="992470"/>
            <a:ext cx="666064" cy="31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113" tIns="35556" rIns="71113" bIns="35556">
            <a:spAutoFit/>
          </a:bodyPr>
          <a:lstStyle/>
          <a:p>
            <a:pPr defTabSz="792612"/>
            <a:r>
              <a:rPr lang="en-US" sz="800" dirty="0"/>
              <a:t>Proc Format*</a:t>
            </a:r>
          </a:p>
        </p:txBody>
      </p:sp>
      <p:grpSp>
        <p:nvGrpSpPr>
          <p:cNvPr id="2" name="Group 90"/>
          <p:cNvGrpSpPr/>
          <p:nvPr/>
        </p:nvGrpSpPr>
        <p:grpSpPr>
          <a:xfrm>
            <a:off x="2809265" y="1295382"/>
            <a:ext cx="767184" cy="1751827"/>
            <a:chOff x="2809265" y="1295382"/>
            <a:chExt cx="767184" cy="1751827"/>
          </a:xfrm>
        </p:grpSpPr>
        <p:sp>
          <p:nvSpPr>
            <p:cNvPr id="2118" name="AutoShape 70"/>
            <p:cNvSpPr>
              <a:spLocks noChangeArrowheads="1"/>
            </p:cNvSpPr>
            <p:nvPr/>
          </p:nvSpPr>
          <p:spPr bwMode="auto">
            <a:xfrm>
              <a:off x="2824810" y="1866389"/>
              <a:ext cx="702427" cy="458041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2119" name="AutoShape 71"/>
            <p:cNvSpPr>
              <a:spLocks noChangeArrowheads="1"/>
            </p:cNvSpPr>
            <p:nvPr/>
          </p:nvSpPr>
          <p:spPr bwMode="auto">
            <a:xfrm>
              <a:off x="2844018" y="2605977"/>
              <a:ext cx="683219" cy="441232"/>
            </a:xfrm>
            <a:prstGeom prst="can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2120" name="Text Box 72"/>
            <p:cNvSpPr txBox="1">
              <a:spLocks noChangeArrowheads="1"/>
            </p:cNvSpPr>
            <p:nvPr/>
          </p:nvSpPr>
          <p:spPr bwMode="auto">
            <a:xfrm>
              <a:off x="2815039" y="1965841"/>
              <a:ext cx="755962" cy="31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800" dirty="0" err="1"/>
                <a:t>Cln_Chk_Rpt</a:t>
              </a:r>
              <a:endParaRPr lang="en-US" sz="800" dirty="0"/>
            </a:p>
            <a:p>
              <a:pPr defTabSz="792612"/>
              <a:r>
                <a:rPr lang="en-US" sz="800" dirty="0"/>
                <a:t>&amp;DSN</a:t>
              </a:r>
            </a:p>
          </p:txBody>
        </p:sp>
        <p:sp>
          <p:nvSpPr>
            <p:cNvPr id="2122" name="Text Box 74"/>
            <p:cNvSpPr txBox="1">
              <a:spLocks noChangeArrowheads="1"/>
            </p:cNvSpPr>
            <p:nvPr/>
          </p:nvSpPr>
          <p:spPr bwMode="auto">
            <a:xfrm>
              <a:off x="2809265" y="2688621"/>
              <a:ext cx="767184" cy="31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800" dirty="0" err="1"/>
                <a:t>Err_Sum_Rpt</a:t>
              </a:r>
              <a:endParaRPr lang="en-US" sz="800" dirty="0"/>
            </a:p>
            <a:p>
              <a:pPr defTabSz="792612"/>
              <a:r>
                <a:rPr lang="en-US" sz="800" dirty="0"/>
                <a:t>&amp;DSN</a:t>
              </a:r>
            </a:p>
          </p:txBody>
        </p:sp>
        <p:sp>
          <p:nvSpPr>
            <p:cNvPr id="2152" name="AutoShape 104"/>
            <p:cNvSpPr>
              <a:spLocks noChangeArrowheads="1"/>
            </p:cNvSpPr>
            <p:nvPr/>
          </p:nvSpPr>
          <p:spPr bwMode="auto">
            <a:xfrm>
              <a:off x="2816088" y="1295382"/>
              <a:ext cx="711149" cy="327401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</p:grp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2777747" y="1388062"/>
            <a:ext cx="829700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VarUse_&amp;DSN</a:t>
            </a:r>
            <a:endParaRPr lang="en-US" sz="800" dirty="0"/>
          </a:p>
        </p:txBody>
      </p:sp>
      <p:sp>
        <p:nvSpPr>
          <p:cNvPr id="2153" name="Line 105"/>
          <p:cNvSpPr>
            <a:spLocks noChangeShapeType="1"/>
          </p:cNvSpPr>
          <p:nvPr/>
        </p:nvSpPr>
        <p:spPr bwMode="auto">
          <a:xfrm flipV="1">
            <a:off x="6542700" y="1099679"/>
            <a:ext cx="3768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54" name="Line 106"/>
          <p:cNvSpPr>
            <a:spLocks noChangeShapeType="1"/>
          </p:cNvSpPr>
          <p:nvPr/>
        </p:nvSpPr>
        <p:spPr bwMode="auto">
          <a:xfrm>
            <a:off x="6528344" y="785728"/>
            <a:ext cx="383991" cy="363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6866212" y="661773"/>
            <a:ext cx="773596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%</a:t>
            </a:r>
            <a:r>
              <a:rPr lang="en-US" sz="800" dirty="0" err="1"/>
              <a:t>ChkValues</a:t>
            </a:r>
            <a:r>
              <a:rPr lang="en-US" sz="800" dirty="0"/>
              <a:t>*</a:t>
            </a:r>
          </a:p>
        </p:txBody>
      </p:sp>
      <p:cxnSp>
        <p:nvCxnSpPr>
          <p:cNvPr id="2156" name="AutoShape 108"/>
          <p:cNvCxnSpPr>
            <a:cxnSpLocks noChangeShapeType="1"/>
          </p:cNvCxnSpPr>
          <p:nvPr/>
        </p:nvCxnSpPr>
        <p:spPr bwMode="auto">
          <a:xfrm rot="16200000" flipH="1">
            <a:off x="6879089" y="1168817"/>
            <a:ext cx="594036" cy="359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57" name="Text Box 109"/>
          <p:cNvSpPr txBox="1">
            <a:spLocks noChangeArrowheads="1"/>
          </p:cNvSpPr>
          <p:nvPr/>
        </p:nvSpPr>
        <p:spPr bwMode="auto">
          <a:xfrm>
            <a:off x="6709569" y="2001800"/>
            <a:ext cx="47543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ValChk</a:t>
            </a:r>
            <a:endParaRPr lang="en-US" sz="800" dirty="0"/>
          </a:p>
        </p:txBody>
      </p:sp>
      <p:sp>
        <p:nvSpPr>
          <p:cNvPr id="2159" name="Line 111"/>
          <p:cNvSpPr>
            <a:spLocks noChangeShapeType="1"/>
          </p:cNvSpPr>
          <p:nvPr/>
        </p:nvSpPr>
        <p:spPr bwMode="auto">
          <a:xfrm flipH="1">
            <a:off x="6536849" y="2101559"/>
            <a:ext cx="213994" cy="430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60" name="AutoShape 112"/>
          <p:cNvSpPr>
            <a:spLocks noChangeArrowheads="1"/>
          </p:cNvSpPr>
          <p:nvPr/>
        </p:nvSpPr>
        <p:spPr bwMode="auto">
          <a:xfrm>
            <a:off x="7229625" y="2639289"/>
            <a:ext cx="429159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161" name="Text Box 113"/>
          <p:cNvSpPr txBox="1">
            <a:spLocks noChangeArrowheads="1"/>
          </p:cNvSpPr>
          <p:nvPr/>
        </p:nvSpPr>
        <p:spPr bwMode="auto">
          <a:xfrm>
            <a:off x="7199790" y="2710480"/>
            <a:ext cx="531542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ErrorList</a:t>
            </a:r>
            <a:endParaRPr lang="en-US" sz="800" dirty="0"/>
          </a:p>
        </p:txBody>
      </p:sp>
      <p:sp>
        <p:nvSpPr>
          <p:cNvPr id="2162" name="Line 114"/>
          <p:cNvSpPr>
            <a:spLocks noChangeShapeType="1"/>
          </p:cNvSpPr>
          <p:nvPr/>
        </p:nvSpPr>
        <p:spPr bwMode="auto">
          <a:xfrm flipH="1" flipV="1">
            <a:off x="6538254" y="2848720"/>
            <a:ext cx="686297" cy="646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64" name="Text Box 116"/>
          <p:cNvSpPr txBox="1">
            <a:spLocks noChangeArrowheads="1"/>
          </p:cNvSpPr>
          <p:nvPr/>
        </p:nvSpPr>
        <p:spPr bwMode="auto">
          <a:xfrm>
            <a:off x="6689605" y="1537557"/>
            <a:ext cx="308858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113" tIns="35556" rIns="71113" bIns="35556">
            <a:spAutoFit/>
          </a:bodyPr>
          <a:lstStyle/>
          <a:p>
            <a:pPr defTabSz="792612"/>
            <a:r>
              <a:rPr lang="en-US" sz="800" dirty="0"/>
              <a:t>No</a:t>
            </a:r>
          </a:p>
        </p:txBody>
      </p:sp>
      <p:sp>
        <p:nvSpPr>
          <p:cNvPr id="2167" name="Text Box 119"/>
          <p:cNvSpPr txBox="1">
            <a:spLocks noChangeArrowheads="1"/>
          </p:cNvSpPr>
          <p:nvPr/>
        </p:nvSpPr>
        <p:spPr bwMode="auto">
          <a:xfrm>
            <a:off x="7382169" y="1518408"/>
            <a:ext cx="321549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Yes</a:t>
            </a:r>
          </a:p>
        </p:txBody>
      </p:sp>
      <p:sp>
        <p:nvSpPr>
          <p:cNvPr id="2168" name="Line 120"/>
          <p:cNvSpPr>
            <a:spLocks noChangeShapeType="1"/>
          </p:cNvSpPr>
          <p:nvPr/>
        </p:nvSpPr>
        <p:spPr bwMode="auto">
          <a:xfrm>
            <a:off x="7735007" y="313666"/>
            <a:ext cx="0" cy="3350559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117" name="AutoShape 65"/>
          <p:cNvSpPr>
            <a:spLocks noChangeArrowheads="1"/>
          </p:cNvSpPr>
          <p:nvPr/>
        </p:nvSpPr>
        <p:spPr bwMode="auto">
          <a:xfrm>
            <a:off x="5622705" y="728007"/>
            <a:ext cx="550359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118" name="AutoShape 7"/>
          <p:cNvSpPr>
            <a:spLocks noChangeArrowheads="1"/>
          </p:cNvSpPr>
          <p:nvPr/>
        </p:nvSpPr>
        <p:spPr bwMode="auto">
          <a:xfrm>
            <a:off x="5494146" y="1242817"/>
            <a:ext cx="621499" cy="522474"/>
          </a:xfrm>
          <a:prstGeom prst="flowChartSor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cxnSp>
        <p:nvCxnSpPr>
          <p:cNvPr id="119" name="AutoShape 36"/>
          <p:cNvCxnSpPr>
            <a:cxnSpLocks noChangeShapeType="1"/>
            <a:endCxn id="129" idx="1"/>
          </p:cNvCxnSpPr>
          <p:nvPr/>
        </p:nvCxnSpPr>
        <p:spPr bwMode="auto">
          <a:xfrm rot="16200000" flipH="1">
            <a:off x="5522041" y="2093225"/>
            <a:ext cx="1189601" cy="239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" name="Text Box 54"/>
          <p:cNvSpPr txBox="1">
            <a:spLocks noChangeArrowheads="1"/>
          </p:cNvSpPr>
          <p:nvPr/>
        </p:nvSpPr>
        <p:spPr bwMode="auto">
          <a:xfrm>
            <a:off x="5591695" y="772600"/>
            <a:ext cx="650164" cy="2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900" dirty="0" err="1" smtClean="0"/>
              <a:t>MissingID</a:t>
            </a:r>
            <a:endParaRPr lang="en-US" sz="900" dirty="0" smtClean="0"/>
          </a:p>
        </p:txBody>
      </p:sp>
      <p:sp>
        <p:nvSpPr>
          <p:cNvPr id="121" name="Line 55"/>
          <p:cNvSpPr>
            <a:spLocks noChangeShapeType="1"/>
          </p:cNvSpPr>
          <p:nvPr/>
        </p:nvSpPr>
        <p:spPr bwMode="auto">
          <a:xfrm>
            <a:off x="5071334" y="904623"/>
            <a:ext cx="549071" cy="443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cxnSp>
        <p:nvCxnSpPr>
          <p:cNvPr id="122" name="AutoShape 56"/>
          <p:cNvCxnSpPr>
            <a:cxnSpLocks noChangeShapeType="1"/>
          </p:cNvCxnSpPr>
          <p:nvPr/>
        </p:nvCxnSpPr>
        <p:spPr bwMode="auto">
          <a:xfrm rot="5400000">
            <a:off x="5683566" y="1130126"/>
            <a:ext cx="240139" cy="41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" name="Text Box 57"/>
          <p:cNvSpPr txBox="1">
            <a:spLocks noChangeArrowheads="1"/>
          </p:cNvSpPr>
          <p:nvPr/>
        </p:nvSpPr>
        <p:spPr bwMode="auto">
          <a:xfrm>
            <a:off x="5576176" y="1325936"/>
            <a:ext cx="53955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Any </a:t>
            </a:r>
            <a:r>
              <a:rPr lang="en-US" sz="800" dirty="0" err="1"/>
              <a:t>Obs</a:t>
            </a:r>
            <a:endParaRPr lang="en-US" sz="800" dirty="0"/>
          </a:p>
        </p:txBody>
      </p:sp>
      <p:cxnSp>
        <p:nvCxnSpPr>
          <p:cNvPr id="124" name="AutoShape 58"/>
          <p:cNvCxnSpPr>
            <a:cxnSpLocks noChangeShapeType="1"/>
            <a:stCxn id="118" idx="1"/>
          </p:cNvCxnSpPr>
          <p:nvPr/>
        </p:nvCxnSpPr>
        <p:spPr bwMode="auto">
          <a:xfrm rot="10800000" flipH="1" flipV="1">
            <a:off x="5494145" y="1504054"/>
            <a:ext cx="7449" cy="43468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5" name="Text Box 63"/>
          <p:cNvSpPr txBox="1">
            <a:spLocks noChangeArrowheads="1"/>
          </p:cNvSpPr>
          <p:nvPr/>
        </p:nvSpPr>
        <p:spPr bwMode="auto">
          <a:xfrm>
            <a:off x="6095251" y="1347795"/>
            <a:ext cx="321549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Yes</a:t>
            </a:r>
          </a:p>
        </p:txBody>
      </p:sp>
      <p:sp>
        <p:nvSpPr>
          <p:cNvPr id="126" name="Text Box 64"/>
          <p:cNvSpPr txBox="1">
            <a:spLocks noChangeArrowheads="1"/>
          </p:cNvSpPr>
          <p:nvPr/>
        </p:nvSpPr>
        <p:spPr bwMode="auto">
          <a:xfrm>
            <a:off x="5256492" y="1345458"/>
            <a:ext cx="320386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113" tIns="35556" rIns="71113" bIns="35556">
            <a:spAutoFit/>
          </a:bodyPr>
          <a:lstStyle/>
          <a:p>
            <a:pPr defTabSz="792612"/>
            <a:r>
              <a:rPr lang="en-US" sz="800" dirty="0"/>
              <a:t>No</a:t>
            </a:r>
          </a:p>
        </p:txBody>
      </p:sp>
      <p:sp>
        <p:nvSpPr>
          <p:cNvPr id="127" name="AutoShape 75"/>
          <p:cNvSpPr>
            <a:spLocks noChangeArrowheads="1"/>
          </p:cNvSpPr>
          <p:nvPr/>
        </p:nvSpPr>
        <p:spPr bwMode="auto">
          <a:xfrm>
            <a:off x="5273533" y="1934303"/>
            <a:ext cx="470477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128" name="Text Box 76"/>
          <p:cNvSpPr txBox="1">
            <a:spLocks noChangeArrowheads="1"/>
          </p:cNvSpPr>
          <p:nvPr/>
        </p:nvSpPr>
        <p:spPr bwMode="auto">
          <a:xfrm>
            <a:off x="5220134" y="1980066"/>
            <a:ext cx="638943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 smtClean="0"/>
              <a:t>MissIDChk</a:t>
            </a:r>
            <a:endParaRPr lang="en-US" sz="800" dirty="0"/>
          </a:p>
        </p:txBody>
      </p:sp>
      <p:sp>
        <p:nvSpPr>
          <p:cNvPr id="129" name="AutoShape 79"/>
          <p:cNvSpPr>
            <a:spLocks noChangeArrowheads="1"/>
          </p:cNvSpPr>
          <p:nvPr/>
        </p:nvSpPr>
        <p:spPr bwMode="auto">
          <a:xfrm>
            <a:off x="5818979" y="2689223"/>
            <a:ext cx="598116" cy="259058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130" name="Text Box 80"/>
          <p:cNvSpPr txBox="1">
            <a:spLocks noChangeArrowheads="1"/>
          </p:cNvSpPr>
          <p:nvPr/>
        </p:nvSpPr>
        <p:spPr bwMode="auto">
          <a:xfrm>
            <a:off x="5792885" y="2724949"/>
            <a:ext cx="735124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 smtClean="0"/>
              <a:t>MissIDErrors</a:t>
            </a:r>
            <a:endParaRPr lang="en-US" sz="800" dirty="0" smtClean="0"/>
          </a:p>
        </p:txBody>
      </p:sp>
      <p:sp>
        <p:nvSpPr>
          <p:cNvPr id="131" name="Line 82"/>
          <p:cNvSpPr>
            <a:spLocks noChangeShapeType="1"/>
          </p:cNvSpPr>
          <p:nvPr/>
        </p:nvSpPr>
        <p:spPr bwMode="auto">
          <a:xfrm flipH="1" flipV="1">
            <a:off x="5059815" y="2855955"/>
            <a:ext cx="761556" cy="80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132" name="Line 83"/>
          <p:cNvSpPr>
            <a:spLocks noChangeShapeType="1"/>
          </p:cNvSpPr>
          <p:nvPr/>
        </p:nvSpPr>
        <p:spPr bwMode="auto">
          <a:xfrm flipH="1">
            <a:off x="5066136" y="2097126"/>
            <a:ext cx="202576" cy="480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grpSp>
        <p:nvGrpSpPr>
          <p:cNvPr id="3" name="Group 86"/>
          <p:cNvGrpSpPr/>
          <p:nvPr/>
        </p:nvGrpSpPr>
        <p:grpSpPr>
          <a:xfrm>
            <a:off x="1066800" y="4191000"/>
            <a:ext cx="2326278" cy="1638458"/>
            <a:chOff x="1066800" y="4191000"/>
            <a:chExt cx="2326278" cy="1638458"/>
          </a:xfrm>
        </p:grpSpPr>
        <p:sp>
          <p:nvSpPr>
            <p:cNvPr id="80" name="AutoShape 8"/>
            <p:cNvSpPr>
              <a:spLocks noChangeArrowheads="1"/>
            </p:cNvSpPr>
            <p:nvPr/>
          </p:nvSpPr>
          <p:spPr bwMode="auto">
            <a:xfrm>
              <a:off x="1348509" y="5597525"/>
              <a:ext cx="290945" cy="217487"/>
            </a:xfrm>
            <a:prstGeom prst="flowChartConnector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9"/>
            <p:cNvSpPr>
              <a:spLocks noChangeArrowheads="1"/>
            </p:cNvSpPr>
            <p:nvPr/>
          </p:nvSpPr>
          <p:spPr bwMode="auto">
            <a:xfrm>
              <a:off x="1336386" y="5170486"/>
              <a:ext cx="290945" cy="217488"/>
            </a:xfrm>
            <a:prstGeom prst="flowChartConnector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10"/>
            <p:cNvSpPr>
              <a:spLocks noChangeArrowheads="1"/>
            </p:cNvSpPr>
            <p:nvPr/>
          </p:nvSpPr>
          <p:spPr bwMode="auto">
            <a:xfrm>
              <a:off x="1336386" y="4725986"/>
              <a:ext cx="290945" cy="217488"/>
            </a:xfrm>
            <a:prstGeom prst="flowChartConnector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>
              <a:off x="1879890" y="5583237"/>
              <a:ext cx="126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019175"/>
              <a:r>
                <a:rPr lang="en-US" sz="1000"/>
                <a:t>Validation directory</a:t>
              </a: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13213" y="5156200"/>
              <a:ext cx="11079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019175"/>
              <a:r>
                <a:rPr lang="en-US" sz="1000"/>
                <a:t>Project directory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1801091" y="4719637"/>
              <a:ext cx="10374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019175"/>
              <a:r>
                <a:rPr lang="en-US" sz="1000" dirty="0"/>
                <a:t>Temp directory</a:t>
              </a:r>
            </a:p>
          </p:txBody>
        </p:sp>
        <p:sp>
          <p:nvSpPr>
            <p:cNvPr id="86" name="Text Box 14"/>
            <p:cNvSpPr txBox="1">
              <a:spLocks noChangeArrowheads="1"/>
            </p:cNvSpPr>
            <p:nvPr/>
          </p:nvSpPr>
          <p:spPr bwMode="auto">
            <a:xfrm>
              <a:off x="1066800" y="4191000"/>
              <a:ext cx="23262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019175"/>
              <a:r>
                <a:rPr lang="en-US" dirty="0" smtClean="0"/>
                <a:t>SAS dataset location</a:t>
              </a:r>
              <a:endParaRPr lang="en-US" dirty="0"/>
            </a:p>
          </p:txBody>
        </p:sp>
      </p:grpSp>
      <p:sp>
        <p:nvSpPr>
          <p:cNvPr id="90" name="Text Box 43"/>
          <p:cNvSpPr txBox="1">
            <a:spLocks noChangeArrowheads="1"/>
          </p:cNvSpPr>
          <p:nvPr/>
        </p:nvSpPr>
        <p:spPr bwMode="auto">
          <a:xfrm>
            <a:off x="2971800" y="0"/>
            <a:ext cx="871378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 smtClean="0"/>
              <a:t>Validation_DSN</a:t>
            </a:r>
            <a:endParaRPr lang="en-US" sz="800" dirty="0"/>
          </a:p>
        </p:txBody>
      </p:sp>
      <p:sp>
        <p:nvSpPr>
          <p:cNvPr id="92" name="Line 55"/>
          <p:cNvSpPr>
            <a:spLocks noChangeShapeType="1"/>
          </p:cNvSpPr>
          <p:nvPr/>
        </p:nvSpPr>
        <p:spPr bwMode="auto">
          <a:xfrm>
            <a:off x="1391608" y="91230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91" name="Oval 90"/>
          <p:cNvSpPr/>
          <p:nvPr/>
        </p:nvSpPr>
        <p:spPr bwMode="auto">
          <a:xfrm>
            <a:off x="-304800" y="-76200"/>
            <a:ext cx="4038600" cy="3886200"/>
          </a:xfrm>
          <a:prstGeom prst="ellipse">
            <a:avLst/>
          </a:prstGeom>
          <a:noFill/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NAHMS mission; team environment</a:t>
            </a:r>
          </a:p>
          <a:p>
            <a:pPr lvl="2"/>
            <a:r>
              <a:rPr lang="en-US" dirty="0" smtClean="0"/>
              <a:t>Data capture; data type; data flow.</a:t>
            </a:r>
          </a:p>
          <a:p>
            <a:r>
              <a:rPr lang="en-US" dirty="0" smtClean="0"/>
              <a:t>Ad hoc approach to validation</a:t>
            </a:r>
          </a:p>
          <a:p>
            <a:pPr lvl="2"/>
            <a:r>
              <a:rPr lang="en-US" dirty="0" smtClean="0"/>
              <a:t>Components of validation code</a:t>
            </a:r>
          </a:p>
          <a:p>
            <a:pPr lvl="2"/>
            <a:r>
              <a:rPr lang="en-US" dirty="0" smtClean="0"/>
              <a:t>Issues with ad hoc approach</a:t>
            </a:r>
          </a:p>
          <a:p>
            <a:r>
              <a:rPr lang="en-US" dirty="0" smtClean="0"/>
              <a:t>Automated approach to validation</a:t>
            </a:r>
          </a:p>
          <a:p>
            <a:pPr lvl="2"/>
            <a:r>
              <a:rPr lang="en-US" dirty="0" smtClean="0"/>
              <a:t>Critical data checks</a:t>
            </a:r>
          </a:p>
          <a:p>
            <a:pPr lvl="2"/>
            <a:r>
              <a:rPr lang="en-US" dirty="0" smtClean="0"/>
              <a:t>Defining variable use</a:t>
            </a:r>
          </a:p>
          <a:p>
            <a:pPr lvl="2"/>
            <a:r>
              <a:rPr lang="en-US" dirty="0" smtClean="0"/>
              <a:t>Validation reports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381000"/>
            <a:ext cx="6400800" cy="5640992"/>
            <a:chOff x="50395" y="74008"/>
            <a:chExt cx="3546226" cy="3356260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50395" y="476780"/>
              <a:ext cx="323151" cy="3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dirty="0"/>
                <a:t>Q</a:t>
              </a:r>
            </a:p>
          </p:txBody>
        </p:sp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282763" y="616139"/>
              <a:ext cx="340591" cy="100853"/>
            </a:xfrm>
            <a:prstGeom prst="rightArrow">
              <a:avLst>
                <a:gd name="adj1" fmla="val 50000"/>
                <a:gd name="adj2" fmla="val 819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4" name="AutoShape 14"/>
            <p:cNvSpPr>
              <a:spLocks noChangeArrowheads="1"/>
            </p:cNvSpPr>
            <p:nvPr/>
          </p:nvSpPr>
          <p:spPr bwMode="auto">
            <a:xfrm>
              <a:off x="657784" y="361391"/>
              <a:ext cx="640286" cy="541846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634102" y="542985"/>
              <a:ext cx="663457" cy="189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1600" dirty="0"/>
                <a:t>&amp;</a:t>
              </a:r>
              <a:r>
                <a:rPr lang="en-US" sz="1600" dirty="0" err="1"/>
                <a:t>Lib.&amp;DSN</a:t>
              </a:r>
              <a:endParaRPr lang="en-US" sz="1600" dirty="0"/>
            </a:p>
          </p:txBody>
        </p:sp>
        <p:cxnSp>
          <p:nvCxnSpPr>
            <p:cNvPr id="6" name="AutoShape 40"/>
            <p:cNvCxnSpPr>
              <a:cxnSpLocks noChangeShapeType="1"/>
            </p:cNvCxnSpPr>
            <p:nvPr/>
          </p:nvCxnSpPr>
          <p:spPr bwMode="auto">
            <a:xfrm rot="16200000" flipH="1">
              <a:off x="1801066" y="905369"/>
              <a:ext cx="347889" cy="4723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" name="Rectangle 41"/>
            <p:cNvSpPr>
              <a:spLocks noChangeArrowheads="1"/>
            </p:cNvSpPr>
            <p:nvPr/>
          </p:nvSpPr>
          <p:spPr bwMode="auto">
            <a:xfrm>
              <a:off x="1524000" y="1089589"/>
              <a:ext cx="742786" cy="47488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pPr algn="ctr" defTabSz="792612"/>
              <a:endParaRPr lang="en-US" dirty="0"/>
            </a:p>
          </p:txBody>
        </p:sp>
        <p:sp>
          <p:nvSpPr>
            <p:cNvPr id="8" name="Text Box 42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761635" cy="372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dirty="0" err="1"/>
                <a:t>VarUse</a:t>
              </a:r>
              <a:r>
                <a:rPr lang="en-US" dirty="0" smtClean="0"/>
                <a:t>_</a:t>
              </a:r>
            </a:p>
            <a:p>
              <a:pPr defTabSz="792612"/>
              <a:r>
                <a:rPr lang="en-US" dirty="0" smtClean="0"/>
                <a:t>&amp;</a:t>
              </a:r>
              <a:r>
                <a:rPr lang="en-US" dirty="0" err="1" smtClean="0"/>
                <a:t>Lib_&amp;DSN</a:t>
              </a:r>
              <a:endParaRPr lang="en-US" dirty="0"/>
            </a:p>
          </p:txBody>
        </p:sp>
        <p:sp>
          <p:nvSpPr>
            <p:cNvPr id="9" name="Line 44"/>
            <p:cNvSpPr>
              <a:spLocks noChangeShapeType="1"/>
            </p:cNvSpPr>
            <p:nvPr/>
          </p:nvSpPr>
          <p:spPr bwMode="auto">
            <a:xfrm>
              <a:off x="2483486" y="74008"/>
              <a:ext cx="0" cy="33505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1113" tIns="35556" rIns="71113" bIns="35556"/>
            <a:lstStyle/>
            <a:p>
              <a:endParaRPr lang="en-US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3576399" y="74008"/>
              <a:ext cx="0" cy="33505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1113" tIns="35556" rIns="71113" bIns="35556"/>
            <a:lstStyle/>
            <a:p>
              <a:endParaRPr lang="en-US"/>
            </a:p>
          </p:txBody>
        </p: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1361739" y="198847"/>
              <a:ext cx="6163" cy="3231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1113" tIns="35556" rIns="71113" bIns="35556"/>
            <a:lstStyle/>
            <a:p>
              <a:endParaRPr lang="en-US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 flipV="1">
              <a:off x="1431773" y="611766"/>
              <a:ext cx="290802" cy="5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lIns="71113" tIns="35556" rIns="71113" bIns="35556"/>
            <a:lstStyle/>
            <a:p>
              <a:endParaRPr lang="en-US"/>
            </a:p>
          </p:txBody>
        </p:sp>
        <p:cxnSp>
          <p:nvCxnSpPr>
            <p:cNvPr id="13" name="AutoShape 66"/>
            <p:cNvCxnSpPr>
              <a:cxnSpLocks noChangeShapeType="1"/>
              <a:endCxn id="20" idx="2"/>
            </p:cNvCxnSpPr>
            <p:nvPr/>
          </p:nvCxnSpPr>
          <p:spPr bwMode="auto">
            <a:xfrm flipV="1">
              <a:off x="2505375" y="1223858"/>
              <a:ext cx="288676" cy="67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" name="AutoShape 67"/>
            <p:cNvSpPr>
              <a:spLocks noChangeArrowheads="1"/>
            </p:cNvSpPr>
            <p:nvPr/>
          </p:nvSpPr>
          <p:spPr bwMode="auto">
            <a:xfrm>
              <a:off x="1762454" y="415327"/>
              <a:ext cx="523546" cy="325001"/>
            </a:xfrm>
            <a:prstGeom prst="can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1743462" y="497970"/>
              <a:ext cx="475888" cy="20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dirty="0" err="1"/>
                <a:t>VarList</a:t>
              </a:r>
              <a:endParaRPr lang="en-US" dirty="0"/>
            </a:p>
          </p:txBody>
        </p:sp>
        <p:sp>
          <p:nvSpPr>
            <p:cNvPr id="16" name="AutoShape 70"/>
            <p:cNvSpPr>
              <a:spLocks noChangeArrowheads="1"/>
            </p:cNvSpPr>
            <p:nvPr/>
          </p:nvSpPr>
          <p:spPr bwMode="auto">
            <a:xfrm>
              <a:off x="2802773" y="1631164"/>
              <a:ext cx="702427" cy="458041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17" name="AutoShape 71"/>
            <p:cNvSpPr>
              <a:spLocks noChangeArrowheads="1"/>
            </p:cNvSpPr>
            <p:nvPr/>
          </p:nvSpPr>
          <p:spPr bwMode="auto">
            <a:xfrm>
              <a:off x="2821981" y="2370752"/>
              <a:ext cx="683219" cy="441232"/>
            </a:xfrm>
            <a:prstGeom prst="can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18" name="Text Box 72"/>
            <p:cNvSpPr txBox="1">
              <a:spLocks noChangeArrowheads="1"/>
            </p:cNvSpPr>
            <p:nvPr/>
          </p:nvSpPr>
          <p:spPr bwMode="auto">
            <a:xfrm>
              <a:off x="2793002" y="1730616"/>
              <a:ext cx="753642" cy="335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1600" dirty="0" err="1"/>
                <a:t>Cln_Chk_Rpt</a:t>
              </a:r>
              <a:endParaRPr lang="en-US" sz="1600" dirty="0"/>
            </a:p>
            <a:p>
              <a:pPr defTabSz="792612"/>
              <a:r>
                <a:rPr lang="en-US" sz="1600" dirty="0"/>
                <a:t>&amp;DSN</a:t>
              </a:r>
            </a:p>
          </p:txBody>
        </p:sp>
        <p:sp>
          <p:nvSpPr>
            <p:cNvPr id="19" name="Text Box 74"/>
            <p:cNvSpPr txBox="1">
              <a:spLocks noChangeArrowheads="1"/>
            </p:cNvSpPr>
            <p:nvPr/>
          </p:nvSpPr>
          <p:spPr bwMode="auto">
            <a:xfrm>
              <a:off x="2787228" y="2453396"/>
              <a:ext cx="767852" cy="335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1600" dirty="0" err="1"/>
                <a:t>Err_Sum_Rpt</a:t>
              </a:r>
              <a:endParaRPr lang="en-US" sz="1600" dirty="0"/>
            </a:p>
            <a:p>
              <a:pPr defTabSz="792612"/>
              <a:r>
                <a:rPr lang="en-US" sz="1600" dirty="0"/>
                <a:t>&amp;DSN</a:t>
              </a:r>
            </a:p>
          </p:txBody>
        </p:sp>
        <p:sp>
          <p:nvSpPr>
            <p:cNvPr id="20" name="AutoShape 104"/>
            <p:cNvSpPr>
              <a:spLocks noChangeArrowheads="1"/>
            </p:cNvSpPr>
            <p:nvPr/>
          </p:nvSpPr>
          <p:spPr bwMode="auto">
            <a:xfrm>
              <a:off x="2794051" y="1060157"/>
              <a:ext cx="776820" cy="327401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21" name="Text Box 69"/>
            <p:cNvSpPr txBox="1">
              <a:spLocks noChangeArrowheads="1"/>
            </p:cNvSpPr>
            <p:nvPr/>
          </p:nvSpPr>
          <p:spPr bwMode="auto">
            <a:xfrm>
              <a:off x="2755710" y="1152837"/>
              <a:ext cx="840911" cy="189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1600" dirty="0" err="1"/>
                <a:t>VarUse_&amp;DSN</a:t>
              </a:r>
              <a:endParaRPr lang="en-US" sz="1600" dirty="0"/>
            </a:p>
          </p:txBody>
        </p:sp>
      </p:grp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2362200" y="0"/>
            <a:ext cx="1891337" cy="2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1400" dirty="0" err="1"/>
              <a:t>VarUse_Create_Table</a:t>
            </a:r>
            <a:endParaRPr lang="en-US" sz="1400" dirty="0"/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4419600" y="381000"/>
            <a:ext cx="1752600" cy="2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113" tIns="35556" rIns="71113" bIns="35556">
            <a:spAutoFit/>
          </a:bodyPr>
          <a:lstStyle/>
          <a:p>
            <a:pPr defTabSz="792612"/>
            <a:r>
              <a:rPr lang="en-US" sz="1400" dirty="0" err="1"/>
              <a:t>Validation_Datasets</a:t>
            </a:r>
            <a:endParaRPr lang="en-US" sz="1400" dirty="0"/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5225980" y="0"/>
            <a:ext cx="1396650" cy="2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1400" dirty="0" err="1" smtClean="0"/>
              <a:t>Validation_DSN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00FF"/>
          </a:solidFill>
        </p:spPr>
        <p:txBody>
          <a:bodyPr/>
          <a:lstStyle/>
          <a:p>
            <a:r>
              <a:rPr lang="en-US" dirty="0" err="1" smtClean="0"/>
              <a:t>VarUse.Create.Table.sas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1371600"/>
            <a:ext cx="7543800" cy="495300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371600"/>
            <a:ext cx="693738" cy="4953000"/>
          </a:xfrm>
          <a:prstGeom prst="rect">
            <a:avLst/>
          </a:prstGeom>
          <a:solidFill>
            <a:srgbClr val="FFFFDD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143000" y="1524000"/>
            <a:ext cx="76200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/*******************************************************************************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PROGRAM: 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VarUse.Create_Table.sas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AUTHOR:  Eric Bush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CREATED: November 16, 2009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PURPOSE: To create a dataset of variable names in preparation for performing critical 		data-validation checks on the dataset.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INPUT:   SAS dataset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OUTPUT:  Excel spreadsheet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*******************************************************************************/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/*-------------------*/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    %LET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LIB = GOAT;    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*&lt;---  Put the directory name here;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%LET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DSN =  VMO;    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*&lt;---  Put the dataset name here;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  /*-------------------*/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Create dataset with variable names and variable number (position)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PROC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CONTENTS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SAS Monospace"/>
              </a:rPr>
              <a:t>noprint</a:t>
            </a:r>
            <a:endParaRPr lang="en-US" sz="1200" b="1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data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=&amp;</a:t>
            </a:r>
            <a:r>
              <a:rPr lang="en-US" sz="1200" dirty="0" smtClean="0">
                <a:solidFill>
                  <a:srgbClr val="008080"/>
                </a:solidFill>
                <a:latin typeface="SAS Monospace"/>
              </a:rPr>
              <a:t>LIB.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.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&amp;DSN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out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varlist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(keep= name </a:t>
            </a:r>
            <a:r>
              <a:rPr lang="en-US" sz="1200" dirty="0" err="1" smtClean="0">
                <a:solidFill>
                  <a:srgbClr val="0000FF"/>
                </a:solidFill>
                <a:latin typeface="SAS Monospace"/>
              </a:rPr>
              <a:t>varnum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);</a:t>
            </a:r>
          </a:p>
          <a:p>
            <a:r>
              <a:rPr lang="en-US" sz="1200" b="1" dirty="0" smtClean="0"/>
              <a:t>run;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1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100" dirty="0" smtClean="0">
              <a:solidFill>
                <a:srgbClr val="000000"/>
              </a:solidFill>
              <a:latin typeface="SAS Monosp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00FF"/>
          </a:solidFill>
        </p:spPr>
        <p:txBody>
          <a:bodyPr/>
          <a:lstStyle/>
          <a:p>
            <a:r>
              <a:rPr lang="en-US" dirty="0" err="1" smtClean="0"/>
              <a:t>VarUse.Create.Table.sas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1371600"/>
            <a:ext cx="7543800" cy="495300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371600"/>
            <a:ext cx="693738" cy="4953000"/>
          </a:xfrm>
          <a:prstGeom prst="rect">
            <a:avLst/>
          </a:prstGeom>
          <a:solidFill>
            <a:srgbClr val="FFFFDD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143000" y="1600200"/>
            <a:ext cx="76200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Re-order variables: i.e. put Variable number before name before exporting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data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VarUse_&amp;Lib._&amp;DSN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 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retain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Varnum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Name; 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set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Varlist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Rename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Name =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VarName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Valid_Values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Flag_Missing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.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SkipO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TriggerOut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CompOperO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SkipI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TriggerIn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CompOperI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SumSeries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Total_Var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.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VarLessThan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OTHtrig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b="1" dirty="0" smtClean="0"/>
              <a:t>run;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proc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sort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data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VarUse_&amp;Lib._&amp;DSN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 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by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Varnum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  </a:t>
            </a:r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endParaRPr lang="en-US" sz="1200" b="1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200" b="1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Export dataset to Excel spreadsheet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PROC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EXPORT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DATA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= 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VarUse_&amp;Lib._&amp;DSN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    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OUTFILE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"S:\Validation\VarUse tables\</a:t>
            </a:r>
            <a:r>
              <a:rPr lang="en-US" sz="1200" dirty="0" err="1" smtClean="0">
                <a:solidFill>
                  <a:srgbClr val="800080"/>
                </a:solidFill>
                <a:latin typeface="SAS Monospace"/>
              </a:rPr>
              <a:t>VarUse_&amp;LIB._&amp;DSN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.(SHELL).</a:t>
            </a:r>
            <a:r>
              <a:rPr lang="en-US" sz="1200" dirty="0" err="1" smtClean="0">
                <a:solidFill>
                  <a:srgbClr val="800080"/>
                </a:solidFill>
                <a:latin typeface="SAS Monospace"/>
              </a:rPr>
              <a:t>xls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    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DBMS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=EXCEL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REPLACE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   NEWFILE=YES;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100" dirty="0" smtClean="0">
              <a:solidFill>
                <a:srgbClr val="000000"/>
              </a:solidFill>
              <a:latin typeface="SAS Monosp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VarUse</a:t>
            </a:r>
            <a:r>
              <a:rPr lang="en-US" dirty="0" smtClean="0"/>
              <a:t>_      tables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838200"/>
            <a:ext cx="4040188" cy="639762"/>
          </a:xfrm>
        </p:spPr>
        <p:txBody>
          <a:bodyPr/>
          <a:lstStyle/>
          <a:p>
            <a:r>
              <a:rPr lang="en-US" dirty="0" err="1" smtClean="0"/>
              <a:t>Goat_VMO</a:t>
            </a:r>
            <a:r>
              <a:rPr lang="en-US" dirty="0" smtClean="0"/>
              <a:t>(Shell).XLS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791200" y="838200"/>
            <a:ext cx="2895600" cy="639762"/>
          </a:xfrm>
        </p:spPr>
        <p:txBody>
          <a:bodyPr/>
          <a:lstStyle/>
          <a:p>
            <a:r>
              <a:rPr lang="en-US" dirty="0" smtClean="0"/>
              <a:t>Goat_VMO.XLS</a:t>
            </a:r>
          </a:p>
        </p:txBody>
      </p:sp>
      <p:graphicFrame>
        <p:nvGraphicFramePr>
          <p:cNvPr id="9" name="Content Placeholder 8">
            <a:hlinkClick r:id="" action="ppaction://ole?verb=1"/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457200" y="5867400"/>
          <a:ext cx="914400" cy="714375"/>
        </p:xfrm>
        <a:graphic>
          <a:graphicData uri="http://schemas.openxmlformats.org/presentationml/2006/ole">
            <p:oleObj spid="_x0000_s35842" name="Worksheet" showAsIcon="1" r:id="rId5" imgW="914400" imgH="714240" progId="Excel.Sheet.12">
              <p:link updateAutomatic="1"/>
            </p:oleObj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4724400" y="2209800"/>
            <a:ext cx="40401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action="ppaction://hlinkfile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6" action="ppaction://hlinkfile"/>
            </a:endParaRPr>
          </a:p>
        </p:txBody>
      </p:sp>
      <p:graphicFrame>
        <p:nvGraphicFramePr>
          <p:cNvPr id="11" name="Object 10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239000" y="5867400"/>
          <a:ext cx="914400" cy="714375"/>
        </p:xfrm>
        <a:graphic>
          <a:graphicData uri="http://schemas.openxmlformats.org/presentationml/2006/ole">
            <p:oleObj spid="_x0000_s35843" name="Worksheet" showAsIcon="1" r:id="rId7" imgW="914400" imgH="714240" progId="Excel.Sheet.12">
              <p:link updateAutomatic="1"/>
            </p:oleObj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</a:t>
            </a:r>
            <a:r>
              <a:rPr lang="en-US" dirty="0" smtClean="0"/>
              <a:t> Use table:  Business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30725"/>
          </a:xfrm>
        </p:spPr>
        <p:txBody>
          <a:bodyPr/>
          <a:lstStyle/>
          <a:p>
            <a:r>
              <a:rPr lang="en-US" dirty="0" smtClean="0"/>
              <a:t>Valid Values check</a:t>
            </a:r>
          </a:p>
          <a:p>
            <a:pPr lvl="2"/>
            <a:r>
              <a:rPr lang="en-US" dirty="0" smtClean="0"/>
              <a:t>Define valid values as discrete list and/or continuous range</a:t>
            </a:r>
          </a:p>
          <a:p>
            <a:pPr lvl="2"/>
            <a:r>
              <a:rPr lang="en-US" dirty="0" smtClean="0"/>
              <a:t>List separators are space or comma</a:t>
            </a:r>
          </a:p>
          <a:p>
            <a:pPr lvl="2"/>
            <a:r>
              <a:rPr lang="en-US" dirty="0" smtClean="0"/>
              <a:t>Range defined by hyphen (-)</a:t>
            </a:r>
          </a:p>
          <a:p>
            <a:pPr lvl="2"/>
            <a:r>
              <a:rPr lang="en-US" dirty="0" smtClean="0"/>
              <a:t>Valid values must be numeric</a:t>
            </a:r>
          </a:p>
          <a:p>
            <a:pPr lvl="2"/>
            <a:r>
              <a:rPr lang="en-US" dirty="0" smtClean="0"/>
              <a:t>Assumes missing values ok unless </a:t>
            </a:r>
            <a:r>
              <a:rPr lang="en-US" dirty="0" err="1" smtClean="0"/>
              <a:t>Flag_Missing</a:t>
            </a:r>
            <a:r>
              <a:rPr lang="en-US" dirty="0" smtClean="0"/>
              <a:t>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00025" y="2254250"/>
            <a:ext cx="8604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Q1.  Did the herd possess some attribute? …………..……</a:t>
            </a:r>
            <a:r>
              <a:rPr lang="en-US" sz="1000"/>
              <a:t>v001</a:t>
            </a:r>
            <a:r>
              <a:rPr lang="en-US"/>
              <a:t>	□</a:t>
            </a:r>
            <a:r>
              <a:rPr lang="en-US" baseline="-25000"/>
              <a:t>1</a:t>
            </a:r>
            <a:r>
              <a:rPr lang="en-US"/>
              <a:t>  Yes     □</a:t>
            </a:r>
            <a:r>
              <a:rPr lang="en-US" baseline="-25000"/>
              <a:t>3</a:t>
            </a:r>
            <a:r>
              <a:rPr lang="en-US"/>
              <a:t>  No     </a:t>
            </a:r>
          </a:p>
          <a:p>
            <a:pPr algn="l">
              <a:spcBef>
                <a:spcPct val="25000"/>
              </a:spcBef>
              <a:tabLst>
                <a:tab pos="968375" algn="l"/>
                <a:tab pos="1882775" algn="l"/>
              </a:tabLst>
            </a:pPr>
            <a:r>
              <a:rPr lang="en-US"/>
              <a:t>	[</a:t>
            </a:r>
            <a:r>
              <a:rPr lang="en-US" b="1"/>
              <a:t>If Q1 =  NO then skip to Q4?]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Q2.  How many had the attribute? ……………….…………</a:t>
            </a:r>
            <a:r>
              <a:rPr lang="en-US" sz="1000"/>
              <a:t>v002</a:t>
            </a:r>
            <a:r>
              <a:rPr lang="en-US"/>
              <a:t>	________  head    </a:t>
            </a:r>
            <a:br>
              <a:rPr lang="en-US"/>
            </a:br>
            <a:r>
              <a:rPr lang="en-US"/>
              <a:t> </a:t>
            </a:r>
          </a:p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Q3.  At what age did the attribute occur? ………….………</a:t>
            </a:r>
            <a:r>
              <a:rPr lang="en-US" sz="1000"/>
              <a:t>v003</a:t>
            </a:r>
            <a:r>
              <a:rPr lang="en-US"/>
              <a:t>	________ months </a:t>
            </a:r>
            <a:br>
              <a:rPr lang="en-US"/>
            </a:br>
            <a:r>
              <a:rPr lang="en-US"/>
              <a:t>    </a:t>
            </a:r>
          </a:p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Q4.  Did the herd possess another attribute? ……..………</a:t>
            </a:r>
            <a:r>
              <a:rPr lang="en-US" sz="1000"/>
              <a:t>v004</a:t>
            </a:r>
            <a:r>
              <a:rPr lang="en-US"/>
              <a:t>	□</a:t>
            </a:r>
            <a:r>
              <a:rPr lang="en-US" baseline="-25000"/>
              <a:t>1</a:t>
            </a:r>
            <a:r>
              <a:rPr lang="en-US"/>
              <a:t>  Yes     □</a:t>
            </a:r>
            <a:r>
              <a:rPr lang="en-US" baseline="-25000"/>
              <a:t>3</a:t>
            </a:r>
            <a:r>
              <a:rPr lang="en-US"/>
              <a:t>  No    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2286000"/>
            <a:ext cx="8458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00025" y="2254250"/>
            <a:ext cx="8604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Q1.  Did the herd possess some attribute? …………..……</a:t>
            </a:r>
            <a:r>
              <a:rPr lang="en-US" sz="1000"/>
              <a:t>v001</a:t>
            </a:r>
            <a:r>
              <a:rPr lang="en-US"/>
              <a:t>	□</a:t>
            </a:r>
            <a:r>
              <a:rPr lang="en-US" baseline="-25000"/>
              <a:t>1</a:t>
            </a:r>
            <a:r>
              <a:rPr lang="en-US"/>
              <a:t>  Yes     □</a:t>
            </a:r>
            <a:r>
              <a:rPr lang="en-US" baseline="-25000"/>
              <a:t>3</a:t>
            </a:r>
            <a:r>
              <a:rPr lang="en-US"/>
              <a:t>  No     </a:t>
            </a:r>
          </a:p>
          <a:p>
            <a:pPr algn="l">
              <a:spcBef>
                <a:spcPct val="25000"/>
              </a:spcBef>
              <a:tabLst>
                <a:tab pos="968375" algn="l"/>
                <a:tab pos="1882775" algn="l"/>
              </a:tabLst>
            </a:pPr>
            <a:r>
              <a:rPr lang="en-US"/>
              <a:t>	[</a:t>
            </a:r>
            <a:r>
              <a:rPr lang="en-US" b="1"/>
              <a:t>If Q1 =  NO then skip to Q4?]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Q2.  How many had the attribute? ……………….…………</a:t>
            </a:r>
            <a:r>
              <a:rPr lang="en-US" sz="1000"/>
              <a:t>v002</a:t>
            </a:r>
            <a:r>
              <a:rPr lang="en-US"/>
              <a:t>	________  head    </a:t>
            </a:r>
            <a:br>
              <a:rPr lang="en-US"/>
            </a:br>
            <a:r>
              <a:rPr lang="en-US"/>
              <a:t> </a:t>
            </a:r>
          </a:p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Q3.  At what age did the attribute occur? ………….………</a:t>
            </a:r>
            <a:r>
              <a:rPr lang="en-US" sz="1000"/>
              <a:t>v003</a:t>
            </a:r>
            <a:r>
              <a:rPr lang="en-US"/>
              <a:t>	________ months </a:t>
            </a:r>
            <a:br>
              <a:rPr lang="en-US"/>
            </a:br>
            <a:r>
              <a:rPr lang="en-US"/>
              <a:t>    </a:t>
            </a:r>
          </a:p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Q4.  Did the herd possess another attribute? ……..………</a:t>
            </a:r>
            <a:r>
              <a:rPr lang="en-US" sz="1000"/>
              <a:t>v004</a:t>
            </a:r>
            <a:r>
              <a:rPr lang="en-US"/>
              <a:t>	□</a:t>
            </a:r>
            <a:r>
              <a:rPr lang="en-US" baseline="-25000"/>
              <a:t>1</a:t>
            </a:r>
            <a:r>
              <a:rPr lang="en-US"/>
              <a:t>  Yes     □</a:t>
            </a:r>
            <a:r>
              <a:rPr lang="en-US" baseline="-25000"/>
              <a:t>3</a:t>
            </a:r>
            <a:r>
              <a:rPr lang="en-US"/>
              <a:t>  No    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251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Screener question</a:t>
            </a:r>
          </a:p>
        </p:txBody>
      </p:sp>
      <p:cxnSp>
        <p:nvCxnSpPr>
          <p:cNvPr id="3078" name="AutoShape 6"/>
          <p:cNvCxnSpPr>
            <a:cxnSpLocks noChangeShapeType="1"/>
          </p:cNvCxnSpPr>
          <p:nvPr/>
        </p:nvCxnSpPr>
        <p:spPr bwMode="auto">
          <a:xfrm flipH="1">
            <a:off x="457200" y="1447800"/>
            <a:ext cx="2286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" y="2590800"/>
            <a:ext cx="8458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2286000"/>
            <a:ext cx="8604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Q1.  Did the herd possess some attribute? …………..……</a:t>
            </a:r>
            <a:r>
              <a:rPr lang="en-US" sz="1000"/>
              <a:t>v001</a:t>
            </a:r>
            <a:r>
              <a:rPr lang="en-US"/>
              <a:t>	□</a:t>
            </a:r>
            <a:r>
              <a:rPr lang="en-US" baseline="-25000"/>
              <a:t>1</a:t>
            </a:r>
            <a:r>
              <a:rPr lang="en-US"/>
              <a:t>  Yes     □</a:t>
            </a:r>
            <a:r>
              <a:rPr lang="en-US" baseline="-25000"/>
              <a:t>3</a:t>
            </a:r>
            <a:r>
              <a:rPr lang="en-US"/>
              <a:t>  No     </a:t>
            </a:r>
          </a:p>
          <a:p>
            <a:pPr algn="l">
              <a:spcBef>
                <a:spcPct val="25000"/>
              </a:spcBef>
              <a:tabLst>
                <a:tab pos="968375" algn="l"/>
                <a:tab pos="1882775" algn="l"/>
              </a:tabLst>
            </a:pPr>
            <a:r>
              <a:rPr lang="en-US"/>
              <a:t>	[</a:t>
            </a:r>
            <a:r>
              <a:rPr lang="en-US" b="1"/>
              <a:t>If Q1 =  NO then skip to Q4?]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Q2.  How many had the attribute? ……………….…………</a:t>
            </a:r>
            <a:r>
              <a:rPr lang="en-US" sz="1000"/>
              <a:t>v002</a:t>
            </a:r>
            <a:r>
              <a:rPr lang="en-US"/>
              <a:t>	________  head    </a:t>
            </a:r>
            <a:br>
              <a:rPr lang="en-US"/>
            </a:br>
            <a:r>
              <a:rPr lang="en-US"/>
              <a:t> </a:t>
            </a:r>
          </a:p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Q3.  At what age did the attribute occur? ………….………</a:t>
            </a:r>
            <a:r>
              <a:rPr lang="en-US" sz="1000"/>
              <a:t>v003</a:t>
            </a:r>
            <a:r>
              <a:rPr lang="en-US"/>
              <a:t>	________ months </a:t>
            </a:r>
            <a:br>
              <a:rPr lang="en-US"/>
            </a:br>
            <a:r>
              <a:rPr lang="en-US"/>
              <a:t>    </a:t>
            </a:r>
          </a:p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Q4.  Did the herd possess another attribute? ……..………</a:t>
            </a:r>
            <a:r>
              <a:rPr lang="en-US" sz="1000"/>
              <a:t>v004</a:t>
            </a:r>
            <a:r>
              <a:rPr lang="en-US"/>
              <a:t>	□</a:t>
            </a:r>
            <a:r>
              <a:rPr lang="en-US" baseline="-25000"/>
              <a:t>1</a:t>
            </a:r>
            <a:r>
              <a:rPr lang="en-US"/>
              <a:t>  Yes     □</a:t>
            </a:r>
            <a:r>
              <a:rPr lang="en-US" baseline="-25000"/>
              <a:t>3</a:t>
            </a:r>
            <a:r>
              <a:rPr lang="en-US"/>
              <a:t>  No    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Trigger</a:t>
            </a:r>
          </a:p>
        </p:txBody>
      </p:sp>
      <p:cxnSp>
        <p:nvCxnSpPr>
          <p:cNvPr id="4101" name="AutoShape 5"/>
          <p:cNvCxnSpPr>
            <a:cxnSpLocks noChangeShapeType="1"/>
          </p:cNvCxnSpPr>
          <p:nvPr/>
        </p:nvCxnSpPr>
        <p:spPr bwMode="auto">
          <a:xfrm>
            <a:off x="685800" y="1447800"/>
            <a:ext cx="3810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" y="3200400"/>
            <a:ext cx="84582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0025" y="2254250"/>
            <a:ext cx="8604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Q1.  Did the herd possess some attribute? …………..……</a:t>
            </a:r>
            <a:r>
              <a:rPr lang="en-US" sz="1000"/>
              <a:t>v001</a:t>
            </a:r>
            <a:r>
              <a:rPr lang="en-US"/>
              <a:t>	□</a:t>
            </a:r>
            <a:r>
              <a:rPr lang="en-US" baseline="-25000"/>
              <a:t>1</a:t>
            </a:r>
            <a:r>
              <a:rPr lang="en-US"/>
              <a:t>  Yes     □</a:t>
            </a:r>
            <a:r>
              <a:rPr lang="en-US" baseline="-25000"/>
              <a:t>3</a:t>
            </a:r>
            <a:r>
              <a:rPr lang="en-US"/>
              <a:t>  No     </a:t>
            </a:r>
          </a:p>
          <a:p>
            <a:pPr algn="l">
              <a:spcBef>
                <a:spcPct val="25000"/>
              </a:spcBef>
              <a:tabLst>
                <a:tab pos="968375" algn="l"/>
                <a:tab pos="1882775" algn="l"/>
              </a:tabLst>
            </a:pPr>
            <a:r>
              <a:rPr lang="en-US"/>
              <a:t>	[</a:t>
            </a:r>
            <a:r>
              <a:rPr lang="en-US" b="1"/>
              <a:t>If Q1 =  NO then skip to Q4?]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Q2.  How many had the attribute? ……………….…………</a:t>
            </a:r>
            <a:r>
              <a:rPr lang="en-US" sz="1000"/>
              <a:t>v002</a:t>
            </a:r>
            <a:r>
              <a:rPr lang="en-US"/>
              <a:t>	________  head    </a:t>
            </a:r>
            <a:br>
              <a:rPr lang="en-US"/>
            </a:br>
            <a:r>
              <a:rPr lang="en-US"/>
              <a:t> </a:t>
            </a:r>
          </a:p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Q3.  At what age did the attribute occur? ………….………</a:t>
            </a:r>
            <a:r>
              <a:rPr lang="en-US" sz="1000"/>
              <a:t>v003</a:t>
            </a:r>
            <a:r>
              <a:rPr lang="en-US"/>
              <a:t>	________ months </a:t>
            </a:r>
            <a:br>
              <a:rPr lang="en-US"/>
            </a:br>
            <a:r>
              <a:rPr lang="en-US"/>
              <a:t>    </a:t>
            </a:r>
          </a:p>
          <a:p>
            <a:pPr algn="l">
              <a:tabLst>
                <a:tab pos="968375" algn="l"/>
                <a:tab pos="1882775" algn="l"/>
              </a:tabLst>
            </a:pPr>
            <a:r>
              <a:rPr lang="en-US"/>
              <a:t>Q4.  Did the herd possess another attribute? ……..………</a:t>
            </a:r>
            <a:r>
              <a:rPr lang="en-US" sz="1000"/>
              <a:t>v004</a:t>
            </a:r>
            <a:r>
              <a:rPr lang="en-US"/>
              <a:t>	□</a:t>
            </a:r>
            <a:r>
              <a:rPr lang="en-US" baseline="-25000"/>
              <a:t>1</a:t>
            </a:r>
            <a:r>
              <a:rPr lang="en-US"/>
              <a:t>  Yes     □</a:t>
            </a:r>
            <a:r>
              <a:rPr lang="en-US" baseline="-25000"/>
              <a:t>3</a:t>
            </a:r>
            <a:r>
              <a:rPr lang="en-US"/>
              <a:t>  No    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163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Skip group</a:t>
            </a:r>
          </a:p>
        </p:txBody>
      </p:sp>
      <p:cxnSp>
        <p:nvCxnSpPr>
          <p:cNvPr id="5125" name="AutoShape 5"/>
          <p:cNvCxnSpPr>
            <a:cxnSpLocks noChangeShapeType="1"/>
            <a:endCxn id="5123" idx="1"/>
          </p:cNvCxnSpPr>
          <p:nvPr/>
        </p:nvCxnSpPr>
        <p:spPr bwMode="auto">
          <a:xfrm flipH="1">
            <a:off x="200025" y="1447800"/>
            <a:ext cx="485775" cy="198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</a:t>
            </a:r>
            <a:r>
              <a:rPr lang="en-US" dirty="0" smtClean="0"/>
              <a:t> Use table:  Business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Skip pattern check</a:t>
            </a:r>
          </a:p>
          <a:p>
            <a:pPr lvl="2"/>
            <a:r>
              <a:rPr lang="en-US" dirty="0" smtClean="0"/>
              <a:t>Assign common label to variables in a skip group</a:t>
            </a:r>
          </a:p>
          <a:p>
            <a:pPr lvl="2"/>
            <a:r>
              <a:rPr lang="en-US" dirty="0" smtClean="0"/>
              <a:t>Variables do not have to be consecutive</a:t>
            </a:r>
          </a:p>
          <a:p>
            <a:pPr lvl="2"/>
            <a:r>
              <a:rPr lang="en-US" dirty="0" smtClean="0"/>
              <a:t>A skip group can have 1 or more screener variables</a:t>
            </a:r>
          </a:p>
          <a:p>
            <a:pPr lvl="2"/>
            <a:r>
              <a:rPr lang="en-US" dirty="0" smtClean="0"/>
              <a:t>Trigger condition(s) must be a numeric value</a:t>
            </a:r>
          </a:p>
          <a:p>
            <a:pPr lvl="2"/>
            <a:r>
              <a:rPr lang="en-US" dirty="0" smtClean="0"/>
              <a:t>Operators for multiple trigger conditions = AND, OR</a:t>
            </a:r>
          </a:p>
          <a:p>
            <a:pPr lvl="2"/>
            <a:r>
              <a:rPr lang="en-US" dirty="0" smtClean="0"/>
              <a:t>Can define one nested skip group</a:t>
            </a:r>
          </a:p>
          <a:p>
            <a:pPr lvl="2"/>
            <a:r>
              <a:rPr lang="en-US" dirty="0" smtClean="0"/>
              <a:t>Nested skip can share screener variables but not skip group variables.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3008313" cy="704850"/>
          </a:xfrm>
        </p:spPr>
        <p:txBody>
          <a:bodyPr/>
          <a:lstStyle/>
          <a:p>
            <a:r>
              <a:rPr lang="en-US" dirty="0" smtClean="0"/>
              <a:t>Hallmarks of a NAHMS national study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14605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National in scope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Voluntary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Collaborative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Confidential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Statistically valid</a:t>
            </a:r>
          </a:p>
          <a:p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457200" y="3810000"/>
            <a:ext cx="3008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Multi-disciplinary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staff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4267200"/>
            <a:ext cx="30083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1400" dirty="0" smtClean="0"/>
              <a:t>  Veterinary epidemiologists</a:t>
            </a:r>
          </a:p>
          <a:p>
            <a:pPr lvl="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1400" dirty="0" smtClean="0"/>
              <a:t>  Livestock commodity specialists</a:t>
            </a:r>
          </a:p>
          <a:p>
            <a:pPr lvl="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1400" dirty="0" smtClean="0"/>
              <a:t>  Statisticians</a:t>
            </a:r>
          </a:p>
          <a:p>
            <a:pPr lvl="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1400" dirty="0" smtClean="0"/>
              <a:t>  Agriculture economist (trade)</a:t>
            </a:r>
          </a:p>
          <a:p>
            <a:pPr lvl="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1400" dirty="0" smtClean="0"/>
              <a:t>  Computer specialists  </a:t>
            </a:r>
          </a:p>
          <a:p>
            <a:pPr lvl="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1400" dirty="0" smtClean="0"/>
              <a:t>  Data managers</a:t>
            </a:r>
            <a:r>
              <a:rPr lang="en-US" sz="1400" kern="0" dirty="0" smtClean="0">
                <a:latin typeface="+mn-lt"/>
              </a:rPr>
              <a:t> </a:t>
            </a:r>
          </a:p>
          <a:p>
            <a:pPr lvl="0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1400" kern="0" dirty="0" smtClean="0">
                <a:latin typeface="+mn-lt"/>
              </a:rPr>
              <a:t>  </a:t>
            </a:r>
            <a:r>
              <a:rPr lang="en-US" sz="1400" dirty="0" smtClean="0"/>
              <a:t>Technical writer/editors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"/>
            <a:ext cx="3665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457200" y="381000"/>
            <a:ext cx="30083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NAHMS Mission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533400" y="685800"/>
            <a:ext cx="30083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533400" y="7620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400" dirty="0" smtClean="0"/>
              <a:t>NAHMS produces timely, factual information and knowledge about animal health.</a:t>
            </a:r>
            <a:endParaRPr kumimoji="0" lang="en-US" sz="140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</a:t>
            </a:r>
            <a:r>
              <a:rPr lang="en-US" dirty="0" smtClean="0"/>
              <a:t> Use table:  Business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30725"/>
          </a:xfrm>
        </p:spPr>
        <p:txBody>
          <a:bodyPr/>
          <a:lstStyle/>
          <a:p>
            <a:r>
              <a:rPr lang="en-US" dirty="0" smtClean="0"/>
              <a:t>Sum group check</a:t>
            </a:r>
          </a:p>
          <a:p>
            <a:pPr lvl="2"/>
            <a:r>
              <a:rPr lang="en-US" dirty="0" smtClean="0"/>
              <a:t>Assign common label to variables in a sum group</a:t>
            </a:r>
          </a:p>
          <a:p>
            <a:pPr lvl="2"/>
            <a:r>
              <a:rPr lang="en-US" dirty="0" smtClean="0"/>
              <a:t>Variables do not have to be consecutive</a:t>
            </a:r>
          </a:p>
          <a:p>
            <a:pPr lvl="2"/>
            <a:r>
              <a:rPr lang="en-US" dirty="0" smtClean="0"/>
              <a:t>Sum group can total to a constant or value of a variable</a:t>
            </a:r>
          </a:p>
          <a:p>
            <a:pPr lvl="4"/>
            <a:r>
              <a:rPr lang="en-US" dirty="0" smtClean="0"/>
              <a:t>Set </a:t>
            </a:r>
            <a:r>
              <a:rPr lang="en-US" dirty="0" err="1" smtClean="0"/>
              <a:t>Total_Var</a:t>
            </a:r>
            <a:r>
              <a:rPr lang="en-US" dirty="0" smtClean="0"/>
              <a:t> column for any sum group variable = k</a:t>
            </a:r>
          </a:p>
          <a:p>
            <a:pPr lvl="4"/>
            <a:r>
              <a:rPr lang="en-US" dirty="0" smtClean="0"/>
              <a:t>Indicate variable with total by setting </a:t>
            </a:r>
            <a:r>
              <a:rPr lang="en-US" dirty="0" err="1" smtClean="0"/>
              <a:t>Total_Var</a:t>
            </a:r>
            <a:r>
              <a:rPr lang="en-US" dirty="0" smtClean="0"/>
              <a:t> column =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</a:t>
            </a:r>
            <a:r>
              <a:rPr lang="en-US" dirty="0" smtClean="0"/>
              <a:t> Use table:  Business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30725"/>
          </a:xfrm>
        </p:spPr>
        <p:txBody>
          <a:bodyPr/>
          <a:lstStyle/>
          <a:p>
            <a:r>
              <a:rPr lang="en-US" dirty="0" smtClean="0"/>
              <a:t>Ordered variable check</a:t>
            </a:r>
          </a:p>
          <a:p>
            <a:pPr lvl="2"/>
            <a:r>
              <a:rPr lang="en-US" dirty="0" smtClean="0"/>
              <a:t>Indicate in “</a:t>
            </a:r>
            <a:r>
              <a:rPr lang="en-US" dirty="0" err="1" smtClean="0"/>
              <a:t>VarLessThan</a:t>
            </a:r>
            <a:r>
              <a:rPr lang="en-US" dirty="0" smtClean="0"/>
              <a:t>” column the time-precedent variable or the parent variable.</a:t>
            </a:r>
          </a:p>
          <a:p>
            <a:pPr lvl="2"/>
            <a:r>
              <a:rPr lang="en-US" dirty="0" smtClean="0"/>
              <a:t>Must be valid variable name in SAS dataset</a:t>
            </a:r>
          </a:p>
          <a:p>
            <a:pPr lvl="2"/>
            <a:r>
              <a:rPr lang="en-US" dirty="0" smtClean="0"/>
              <a:t>Can be used to check that two variables are equal.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381000"/>
            <a:ext cx="6400800" cy="5640992"/>
            <a:chOff x="50395" y="74008"/>
            <a:chExt cx="3546226" cy="3356260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50395" y="476780"/>
              <a:ext cx="323151" cy="3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dirty="0"/>
                <a:t>Q</a:t>
              </a:r>
            </a:p>
          </p:txBody>
        </p:sp>
        <p:sp>
          <p:nvSpPr>
            <p:cNvPr id="3" name="AutoShape 8"/>
            <p:cNvSpPr>
              <a:spLocks noChangeArrowheads="1"/>
            </p:cNvSpPr>
            <p:nvPr/>
          </p:nvSpPr>
          <p:spPr bwMode="auto">
            <a:xfrm>
              <a:off x="282763" y="616139"/>
              <a:ext cx="340591" cy="100853"/>
            </a:xfrm>
            <a:prstGeom prst="rightArrow">
              <a:avLst>
                <a:gd name="adj1" fmla="val 50000"/>
                <a:gd name="adj2" fmla="val 819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4" name="AutoShape 14"/>
            <p:cNvSpPr>
              <a:spLocks noChangeArrowheads="1"/>
            </p:cNvSpPr>
            <p:nvPr/>
          </p:nvSpPr>
          <p:spPr bwMode="auto">
            <a:xfrm>
              <a:off x="657784" y="361391"/>
              <a:ext cx="640286" cy="541846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634102" y="542985"/>
              <a:ext cx="663457" cy="189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1600" dirty="0"/>
                <a:t>&amp;</a:t>
              </a:r>
              <a:r>
                <a:rPr lang="en-US" sz="1600" dirty="0" err="1"/>
                <a:t>Lib.&amp;DSN</a:t>
              </a:r>
              <a:endParaRPr lang="en-US" sz="1600" dirty="0"/>
            </a:p>
          </p:txBody>
        </p:sp>
        <p:cxnSp>
          <p:nvCxnSpPr>
            <p:cNvPr id="6" name="AutoShape 40"/>
            <p:cNvCxnSpPr>
              <a:cxnSpLocks noChangeShapeType="1"/>
            </p:cNvCxnSpPr>
            <p:nvPr/>
          </p:nvCxnSpPr>
          <p:spPr bwMode="auto">
            <a:xfrm rot="16200000" flipH="1">
              <a:off x="1801066" y="905369"/>
              <a:ext cx="347889" cy="4723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" name="Rectangle 41"/>
            <p:cNvSpPr>
              <a:spLocks noChangeArrowheads="1"/>
            </p:cNvSpPr>
            <p:nvPr/>
          </p:nvSpPr>
          <p:spPr bwMode="auto">
            <a:xfrm>
              <a:off x="1524000" y="1089589"/>
              <a:ext cx="742786" cy="47488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pPr algn="ctr" defTabSz="792612"/>
              <a:endParaRPr lang="en-US" dirty="0"/>
            </a:p>
          </p:txBody>
        </p:sp>
        <p:sp>
          <p:nvSpPr>
            <p:cNvPr id="8" name="Text Box 42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761635" cy="372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dirty="0" err="1"/>
                <a:t>VarUse</a:t>
              </a:r>
              <a:r>
                <a:rPr lang="en-US" dirty="0" smtClean="0"/>
                <a:t>_</a:t>
              </a:r>
            </a:p>
            <a:p>
              <a:pPr defTabSz="792612"/>
              <a:r>
                <a:rPr lang="en-US" dirty="0" smtClean="0"/>
                <a:t>&amp;</a:t>
              </a:r>
              <a:r>
                <a:rPr lang="en-US" dirty="0" err="1" smtClean="0"/>
                <a:t>Lib_&amp;DSN</a:t>
              </a:r>
              <a:endParaRPr lang="en-US" dirty="0"/>
            </a:p>
          </p:txBody>
        </p:sp>
        <p:sp>
          <p:nvSpPr>
            <p:cNvPr id="9" name="Line 44"/>
            <p:cNvSpPr>
              <a:spLocks noChangeShapeType="1"/>
            </p:cNvSpPr>
            <p:nvPr/>
          </p:nvSpPr>
          <p:spPr bwMode="auto">
            <a:xfrm>
              <a:off x="2483486" y="74008"/>
              <a:ext cx="0" cy="33505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1113" tIns="35556" rIns="71113" bIns="35556"/>
            <a:lstStyle/>
            <a:p>
              <a:endParaRPr lang="en-US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3576399" y="74008"/>
              <a:ext cx="0" cy="33505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1113" tIns="35556" rIns="71113" bIns="35556"/>
            <a:lstStyle/>
            <a:p>
              <a:endParaRPr lang="en-US"/>
            </a:p>
          </p:txBody>
        </p: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1361739" y="198847"/>
              <a:ext cx="6163" cy="3231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71113" tIns="35556" rIns="71113" bIns="35556"/>
            <a:lstStyle/>
            <a:p>
              <a:endParaRPr lang="en-US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 flipV="1">
              <a:off x="1431773" y="611766"/>
              <a:ext cx="290802" cy="5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lIns="71113" tIns="35556" rIns="71113" bIns="35556"/>
            <a:lstStyle/>
            <a:p>
              <a:endParaRPr lang="en-US"/>
            </a:p>
          </p:txBody>
        </p:sp>
        <p:cxnSp>
          <p:nvCxnSpPr>
            <p:cNvPr id="13" name="AutoShape 66"/>
            <p:cNvCxnSpPr>
              <a:cxnSpLocks noChangeShapeType="1"/>
              <a:endCxn id="20" idx="2"/>
            </p:cNvCxnSpPr>
            <p:nvPr/>
          </p:nvCxnSpPr>
          <p:spPr bwMode="auto">
            <a:xfrm flipV="1">
              <a:off x="2505375" y="1223858"/>
              <a:ext cx="288676" cy="67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" name="AutoShape 67"/>
            <p:cNvSpPr>
              <a:spLocks noChangeArrowheads="1"/>
            </p:cNvSpPr>
            <p:nvPr/>
          </p:nvSpPr>
          <p:spPr bwMode="auto">
            <a:xfrm>
              <a:off x="1762454" y="415327"/>
              <a:ext cx="523546" cy="325001"/>
            </a:xfrm>
            <a:prstGeom prst="can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1743462" y="497970"/>
              <a:ext cx="475888" cy="20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dirty="0" err="1"/>
                <a:t>VarList</a:t>
              </a:r>
              <a:endParaRPr lang="en-US" dirty="0"/>
            </a:p>
          </p:txBody>
        </p:sp>
        <p:sp>
          <p:nvSpPr>
            <p:cNvPr id="16" name="AutoShape 70"/>
            <p:cNvSpPr>
              <a:spLocks noChangeArrowheads="1"/>
            </p:cNvSpPr>
            <p:nvPr/>
          </p:nvSpPr>
          <p:spPr bwMode="auto">
            <a:xfrm>
              <a:off x="2802773" y="1631164"/>
              <a:ext cx="702427" cy="458041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17" name="AutoShape 71"/>
            <p:cNvSpPr>
              <a:spLocks noChangeArrowheads="1"/>
            </p:cNvSpPr>
            <p:nvPr/>
          </p:nvSpPr>
          <p:spPr bwMode="auto">
            <a:xfrm>
              <a:off x="2821981" y="2370752"/>
              <a:ext cx="683219" cy="441232"/>
            </a:xfrm>
            <a:prstGeom prst="can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18" name="Text Box 72"/>
            <p:cNvSpPr txBox="1">
              <a:spLocks noChangeArrowheads="1"/>
            </p:cNvSpPr>
            <p:nvPr/>
          </p:nvSpPr>
          <p:spPr bwMode="auto">
            <a:xfrm>
              <a:off x="2793002" y="1730616"/>
              <a:ext cx="753642" cy="335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1600" dirty="0" err="1"/>
                <a:t>Cln_Chk_Rpt</a:t>
              </a:r>
              <a:endParaRPr lang="en-US" sz="1600" dirty="0"/>
            </a:p>
            <a:p>
              <a:pPr defTabSz="792612"/>
              <a:r>
                <a:rPr lang="en-US" sz="1600" dirty="0"/>
                <a:t>&amp;DSN</a:t>
              </a:r>
            </a:p>
          </p:txBody>
        </p:sp>
        <p:sp>
          <p:nvSpPr>
            <p:cNvPr id="19" name="Text Box 74"/>
            <p:cNvSpPr txBox="1">
              <a:spLocks noChangeArrowheads="1"/>
            </p:cNvSpPr>
            <p:nvPr/>
          </p:nvSpPr>
          <p:spPr bwMode="auto">
            <a:xfrm>
              <a:off x="2787228" y="2453396"/>
              <a:ext cx="767852" cy="335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1600" dirty="0" err="1"/>
                <a:t>Err_Sum_Rpt</a:t>
              </a:r>
              <a:endParaRPr lang="en-US" sz="1600" dirty="0"/>
            </a:p>
            <a:p>
              <a:pPr defTabSz="792612"/>
              <a:r>
                <a:rPr lang="en-US" sz="1600" dirty="0"/>
                <a:t>&amp;DSN</a:t>
              </a:r>
            </a:p>
          </p:txBody>
        </p:sp>
        <p:sp>
          <p:nvSpPr>
            <p:cNvPr id="20" name="AutoShape 104"/>
            <p:cNvSpPr>
              <a:spLocks noChangeArrowheads="1"/>
            </p:cNvSpPr>
            <p:nvPr/>
          </p:nvSpPr>
          <p:spPr bwMode="auto">
            <a:xfrm>
              <a:off x="2794051" y="1060157"/>
              <a:ext cx="776820" cy="327401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21" name="Text Box 69"/>
            <p:cNvSpPr txBox="1">
              <a:spLocks noChangeArrowheads="1"/>
            </p:cNvSpPr>
            <p:nvPr/>
          </p:nvSpPr>
          <p:spPr bwMode="auto">
            <a:xfrm>
              <a:off x="2755710" y="1152837"/>
              <a:ext cx="840911" cy="189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1600" dirty="0" err="1"/>
                <a:t>VarUse_&amp;DSN</a:t>
              </a:r>
              <a:endParaRPr lang="en-US" sz="1600" dirty="0"/>
            </a:p>
          </p:txBody>
        </p:sp>
      </p:grp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2362200" y="0"/>
            <a:ext cx="1891337" cy="2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1400" dirty="0" err="1"/>
              <a:t>VarUse_Create_Table</a:t>
            </a:r>
            <a:endParaRPr lang="en-US" sz="1400" dirty="0"/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4419600" y="381000"/>
            <a:ext cx="1752600" cy="2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113" tIns="35556" rIns="71113" bIns="35556">
            <a:spAutoFit/>
          </a:bodyPr>
          <a:lstStyle/>
          <a:p>
            <a:pPr defTabSz="792612"/>
            <a:r>
              <a:rPr lang="en-US" sz="1400" dirty="0" err="1"/>
              <a:t>Validation_Datasets</a:t>
            </a:r>
            <a:endParaRPr lang="en-US" sz="1400" dirty="0"/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5225980" y="0"/>
            <a:ext cx="1396650" cy="2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1400" dirty="0" err="1" smtClean="0"/>
              <a:t>Validation_DSN</a:t>
            </a:r>
            <a:endParaRPr lang="en-US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00FF"/>
          </a:solidFill>
        </p:spPr>
        <p:txBody>
          <a:bodyPr/>
          <a:lstStyle/>
          <a:p>
            <a:r>
              <a:rPr lang="en-US" dirty="0" err="1" smtClean="0"/>
              <a:t>Validation.template.sas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1371600"/>
            <a:ext cx="7543800" cy="495300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371600"/>
            <a:ext cx="693738" cy="4953000"/>
          </a:xfrm>
          <a:prstGeom prst="rect">
            <a:avLst/>
          </a:prstGeom>
          <a:solidFill>
            <a:srgbClr val="FFFFDD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19200" y="1425744"/>
            <a:ext cx="746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/******************************************************************************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PROGRAM: 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Validation.template.sas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AUTHOR:  Eric Bush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CREATED: November 17, 2009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PURPOSE: 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INPUT:   User inputs 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libname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, dataset name, name of ID variable, and the name of the survey (for title).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OUTPUT:  printed output if there are any critical validation errors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******************************************************************************/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/*-------------------------------------------------------------------------*/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%LET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LIB = Work;        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*&lt;---  Put the directory name ("Library");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%LET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DSN =     ;        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*&lt;---  Put the dataset name here in CAPS ;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%LET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IDVAR =   ;        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*&lt;---  Put name of ID variable here 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%LET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SVYN =    ;        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*&lt;---  Put name of the survey here 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/*-------------------------------------------------------------------------*/</a:t>
            </a:r>
          </a:p>
          <a:p>
            <a:endParaRPr lang="en-US" sz="1200" dirty="0" smtClean="0">
              <a:solidFill>
                <a:srgbClr val="008000"/>
              </a:solidFill>
              <a:latin typeface="SAS Monospace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00FF"/>
          </a:solidFill>
        </p:spPr>
        <p:txBody>
          <a:bodyPr/>
          <a:lstStyle/>
          <a:p>
            <a:r>
              <a:rPr lang="en-US" dirty="0" err="1" smtClean="0"/>
              <a:t>Validation.template.sas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1371600"/>
            <a:ext cx="7543800" cy="495300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371600"/>
            <a:ext cx="693738" cy="4953000"/>
          </a:xfrm>
          <a:prstGeom prst="rect">
            <a:avLst/>
          </a:prstGeom>
          <a:solidFill>
            <a:srgbClr val="FFFFDD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19200" y="1425744"/>
            <a:ext cx="746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/******************************************************************************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PROGRAM: 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Validation.template.sas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AUTHOR:  Eric Bush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CREATED: November 17, 2009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PURPOSE: 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INPUT:   User inputs 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libname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, dataset name, name of ID variable, and the name of the survey (for title).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OUTPUT:  printed output if there are any critical validation errors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******************************************************************************/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/*-------------------------------------------------------------------------*/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%LET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LIB = GOAT;        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*&lt;---  Put the directory name ("Library");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%LET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DSN =  VMO;       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*&lt;---  Put the dataset name here;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%LET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IDVAR =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FarmID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        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*&lt;---  Put name of ID variable here 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%LET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SVYN = NAHMS Goat 2009 study ; 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*&lt;---  Put name of the survey here;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/*-------------------------------------------------------------------------*/</a:t>
            </a:r>
          </a:p>
          <a:p>
            <a:endParaRPr lang="en-US" sz="1200" dirty="0" smtClean="0">
              <a:solidFill>
                <a:srgbClr val="008000"/>
              </a:solidFill>
              <a:latin typeface="SAS Monospace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00FF"/>
          </a:solidFill>
        </p:spPr>
        <p:txBody>
          <a:bodyPr/>
          <a:lstStyle/>
          <a:p>
            <a:r>
              <a:rPr lang="en-US" dirty="0" err="1" smtClean="0"/>
              <a:t>Validation.template.sas</a:t>
            </a:r>
            <a:r>
              <a:rPr lang="en-US" dirty="0" smtClean="0"/>
              <a:t> (cont)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1371600"/>
            <a:ext cx="7543800" cy="495300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371600"/>
            <a:ext cx="693738" cy="4953000"/>
          </a:xfrm>
          <a:prstGeom prst="rect">
            <a:avLst/>
          </a:prstGeom>
          <a:solidFill>
            <a:srgbClr val="FFFFDD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19200" y="1425744"/>
            <a:ext cx="7467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***  Create datasets for conducting critical data validation checks  ***;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***------------------------------------------------------------------***;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/*----------------------------------------------------------------------------*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|The "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ValData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" program creates the following datasets:                       |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| &gt; Import 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VarUse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 table from Excel into a temporary SAS dataset              |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| &gt; Modifies 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var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 attributes of 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VarUse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 dataset and saves in project directory |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| &gt; Creates Error Check dataset in project directory for report of 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neg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 checks| | &gt; Creates summary dataset of Critical Validation errors for summary report |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*----------------------------------------------------------------------------*/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title1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 &amp;SVYN "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filename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ValData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'S:\Validation\Macros\Validation.datasets.sas'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%inc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ValData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00FF"/>
          </a:solidFill>
        </p:spPr>
        <p:txBody>
          <a:bodyPr/>
          <a:lstStyle/>
          <a:p>
            <a:r>
              <a:rPr lang="en-US" dirty="0" err="1" smtClean="0"/>
              <a:t>Validation.datasets.sas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66800" y="1371600"/>
            <a:ext cx="7543800" cy="495300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371600"/>
            <a:ext cx="693738" cy="4953000"/>
          </a:xfrm>
          <a:prstGeom prst="rect">
            <a:avLst/>
          </a:prstGeom>
          <a:solidFill>
            <a:srgbClr val="FFFFDD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19200" y="1425744"/>
            <a:ext cx="7467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/************************************************************************************************************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PROGRAM: </a:t>
            </a:r>
            <a:r>
              <a:rPr lang="en-US" sz="1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Validation.datasets.sas</a:t>
            </a:r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AUTHOR:  Eric Bush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CREATED: December 7, 2009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************************************************************************************************************/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***  DATASET 1 ***;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**  Import Completed </a:t>
            </a:r>
            <a:r>
              <a:rPr lang="en-US" sz="1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VarUse</a:t>
            </a:r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table from Excel into SAS dataset **;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_Null_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call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symputx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sz="1200" b="1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DSword</a:t>
            </a:r>
            <a:r>
              <a:rPr lang="en-US" sz="12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"%scan(&amp;DSN,1,_.)"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  </a:t>
            </a:r>
            <a:r>
              <a:rPr lang="en-US" sz="1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PROC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IMPORT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OUT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WORK.VarUse_&amp;DSN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DATAFILE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"S:\Validation\VarUse tables\</a:t>
            </a:r>
            <a:r>
              <a:rPr lang="en-US" sz="12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VarUse_&amp;LIB._&amp;DSword</a:t>
            </a:r>
            <a:r>
              <a:rPr lang="en-US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en-US" sz="12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xls</a:t>
            </a:r>
            <a:r>
              <a:rPr lang="en-US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DBMS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=EXCEL REPLACE;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GETNAMES=YES;     MIXED=YES;     SCANTEXT=YES;     USEDATE=YES;     SCANTIME=YES;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VarUse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 dataset copied to project library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Data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&amp;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LIB..</a:t>
            </a:r>
            <a:r>
              <a:rPr lang="en-US" sz="1200" b="1" dirty="0" err="1" smtClean="0">
                <a:solidFill>
                  <a:srgbClr val="008080"/>
                </a:solidFill>
                <a:latin typeface="SAS Monospace"/>
              </a:rPr>
              <a:t>V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arUse_&amp;DSN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 (Drop=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TriggerOut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TriggerIn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);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set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VarUse_&amp;DSN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TriggerO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 put(left(trim(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TriggerOut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)), </a:t>
            </a:r>
            <a:r>
              <a:rPr lang="en-US" sz="1200" dirty="0" smtClean="0">
                <a:solidFill>
                  <a:srgbClr val="008080"/>
                </a:solidFill>
                <a:latin typeface="SAS Monospace"/>
              </a:rPr>
              <a:t>$15.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);  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if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compress(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TriggerO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'.'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then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TriggerO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TriggerI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 put(left(trim(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TriggerIn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)), </a:t>
            </a:r>
            <a:r>
              <a:rPr lang="en-US" sz="1200" dirty="0" smtClean="0">
                <a:solidFill>
                  <a:srgbClr val="008080"/>
                </a:solidFill>
                <a:latin typeface="SAS Monospace"/>
              </a:rPr>
              <a:t>$15.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);   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if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compress(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TriggerI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'.'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then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TriggerI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TotalVar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=input(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Total_Var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, 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3.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);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OtherTrig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 put(left(trim(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OTHtrig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)), </a:t>
            </a:r>
            <a:r>
              <a:rPr lang="en-US" sz="1200" dirty="0" smtClean="0">
                <a:solidFill>
                  <a:srgbClr val="008080"/>
                </a:solidFill>
                <a:latin typeface="SAS Monospace"/>
              </a:rPr>
              <a:t>$15.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00FF"/>
          </a:solidFill>
        </p:spPr>
        <p:txBody>
          <a:bodyPr/>
          <a:lstStyle/>
          <a:p>
            <a:r>
              <a:rPr lang="en-US" dirty="0" err="1" smtClean="0"/>
              <a:t>Validation.datasets.sas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66800" y="1371600"/>
            <a:ext cx="7543800" cy="495300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371600"/>
            <a:ext cx="693738" cy="4953000"/>
          </a:xfrm>
          <a:prstGeom prst="rect">
            <a:avLst/>
          </a:prstGeom>
          <a:solidFill>
            <a:srgbClr val="FFFFDD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19200" y="1425744"/>
            <a:ext cx="7467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/************************************************************************************************************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PROGRAM: </a:t>
            </a:r>
            <a:r>
              <a:rPr lang="en-US" sz="1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Validation.datasets.sas</a:t>
            </a:r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AUTHOR:  Eric Bush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CREATED: December 7, 2009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************************************************************************************************************/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***  DATASET 1 ***; 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**  Import Completed </a:t>
            </a:r>
            <a:r>
              <a:rPr lang="en-US" sz="12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VarUse</a:t>
            </a:r>
            <a:r>
              <a:rPr lang="en-US" sz="1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table from Excel into SAS dataset **;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_Null_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call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symputx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sz="1200" b="1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DSword</a:t>
            </a:r>
            <a:r>
              <a:rPr lang="en-US" sz="12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"%scan(&amp;DSN,1,_.)"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  </a:t>
            </a:r>
            <a:r>
              <a:rPr lang="en-US" sz="1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PROC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IMPORT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OUT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WORK.VarUse_&amp;DSN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DATAFILE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"S:\Validation\VarUse tables\</a:t>
            </a:r>
            <a:r>
              <a:rPr lang="en-US" sz="12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VarUse_&amp;LIB._&amp;DSword</a:t>
            </a:r>
            <a:r>
              <a:rPr lang="en-US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en-US" sz="12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xls</a:t>
            </a:r>
            <a:r>
              <a:rPr lang="en-US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DBMS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=EXCEL REPLACE;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GETNAMES=YES;     MIXED=YES;     SCANTEXT=YES;     USEDATE=YES;     SCANTIME=YES;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VarUse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 dataset copied to project library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Data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&amp;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LIB..</a:t>
            </a:r>
            <a:r>
              <a:rPr lang="en-US" sz="1200" b="1" dirty="0" err="1" smtClean="0">
                <a:solidFill>
                  <a:srgbClr val="008080"/>
                </a:solidFill>
                <a:latin typeface="SAS Monospace"/>
              </a:rPr>
              <a:t>V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arUse_&amp;DSN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 (Drop=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TriggerOut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TriggerIn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);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set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VarUse_&amp;DSN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TriggerO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 put(left(trim(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TriggerOut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)), </a:t>
            </a:r>
            <a:r>
              <a:rPr lang="en-US" sz="1200" dirty="0" smtClean="0">
                <a:solidFill>
                  <a:srgbClr val="008080"/>
                </a:solidFill>
                <a:latin typeface="SAS Monospace"/>
              </a:rPr>
              <a:t>$15.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);  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if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compress(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TriggerO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'.'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then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TriggerO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TriggerI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 put(left(trim(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TriggerIn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)), </a:t>
            </a:r>
            <a:r>
              <a:rPr lang="en-US" sz="1200" dirty="0" smtClean="0">
                <a:solidFill>
                  <a:srgbClr val="008080"/>
                </a:solidFill>
                <a:latin typeface="SAS Monospace"/>
              </a:rPr>
              <a:t>$15.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);   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if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compress(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TriggerI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'.'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then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TriggerI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TotalVar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=input(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Total_Var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, 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3.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);</a:t>
            </a:r>
          </a:p>
          <a:p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OtherTrig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 put(left(trim(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OTHtrig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)), </a:t>
            </a:r>
            <a:r>
              <a:rPr lang="en-US" sz="1200" dirty="0" smtClean="0">
                <a:solidFill>
                  <a:srgbClr val="008080"/>
                </a:solidFill>
                <a:latin typeface="SAS Monospace"/>
              </a:rPr>
              <a:t>$15.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267200"/>
            <a:ext cx="4419600" cy="1754326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&amp;</a:t>
            </a:r>
            <a:r>
              <a:rPr lang="en-US" dirty="0" err="1" smtClean="0"/>
              <a:t>Dsword</a:t>
            </a:r>
            <a:r>
              <a:rPr lang="en-US" dirty="0" smtClean="0"/>
              <a:t> instead of &amp;DSN:</a:t>
            </a:r>
          </a:p>
          <a:p>
            <a:r>
              <a:rPr lang="en-US" dirty="0" smtClean="0"/>
              <a:t>Allows for use of same </a:t>
            </a:r>
            <a:r>
              <a:rPr lang="en-US" dirty="0" err="1" smtClean="0"/>
              <a:t>VarUse</a:t>
            </a:r>
            <a:r>
              <a:rPr lang="en-US" dirty="0" smtClean="0"/>
              <a:t> table for all versions of the dataset.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DSN_raw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DSN_edit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DSN_wt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3048000" y="2895600"/>
            <a:ext cx="990600" cy="3048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86400" y="3276600"/>
            <a:ext cx="990600" cy="3048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V="1">
            <a:off x="3467100" y="3467100"/>
            <a:ext cx="10668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8" idx="4"/>
          </p:cNvCxnSpPr>
          <p:nvPr/>
        </p:nvCxnSpPr>
        <p:spPr bwMode="auto">
          <a:xfrm rot="5400000" flipH="1" flipV="1">
            <a:off x="5505450" y="3790950"/>
            <a:ext cx="685800" cy="266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00FF"/>
          </a:solidFill>
        </p:spPr>
        <p:txBody>
          <a:bodyPr/>
          <a:lstStyle/>
          <a:p>
            <a:r>
              <a:rPr lang="en-US" dirty="0" err="1" smtClean="0"/>
              <a:t>Validation.datasets.sas</a:t>
            </a:r>
            <a:r>
              <a:rPr lang="en-US" dirty="0" smtClean="0"/>
              <a:t> (cont)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66800" y="1371600"/>
            <a:ext cx="7543800" cy="495300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371600"/>
            <a:ext cx="693738" cy="4953000"/>
          </a:xfrm>
          <a:prstGeom prst="rect">
            <a:avLst/>
          </a:prstGeom>
          <a:solidFill>
            <a:srgbClr val="FFFFDD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19200" y="1425744"/>
            <a:ext cx="746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***  DATASET 2 ***;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Define dataset for accumulating data error checks with negative findings **;</a:t>
            </a: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%LET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ECR = &amp;LIB..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Error_Check_Report_&amp;DSN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Data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&amp;ECR;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length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ChkID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$ 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9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ChkType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$ 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30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 Comment $ 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50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ChkID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       "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ChkType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 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Comment 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"Error Check Report for &amp;LIB..&amp;DSN"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00FF"/>
          </a:solidFill>
        </p:spPr>
        <p:txBody>
          <a:bodyPr/>
          <a:lstStyle/>
          <a:p>
            <a:r>
              <a:rPr lang="en-US" dirty="0" err="1" smtClean="0"/>
              <a:t>Validation.datasets.sas</a:t>
            </a:r>
            <a:r>
              <a:rPr lang="en-US" dirty="0" smtClean="0"/>
              <a:t> (cont)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66800" y="1371600"/>
            <a:ext cx="7543800" cy="495300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371600"/>
            <a:ext cx="693738" cy="4953000"/>
          </a:xfrm>
          <a:prstGeom prst="rect">
            <a:avLst/>
          </a:prstGeom>
          <a:solidFill>
            <a:srgbClr val="FFFFDD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19200" y="1425744"/>
            <a:ext cx="7467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***  DATASET 3 ***;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Define Data Error dataset for summary of data errors by &amp;IDVAR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PROC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SQL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NOPRINT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     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SELECT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TYPE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INTO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:IDTYPE        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FROM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DICTIONARY.COLUMNS       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WHERE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LIBNAME=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upcase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(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"&amp;LIB"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AND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MEMNAME=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upcase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(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"&amp;DSN"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)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AND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NAME=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"&amp;IDVAR"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     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QUIT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 </a:t>
            </a:r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%macro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i="1" dirty="0" smtClean="0">
                <a:solidFill>
                  <a:srgbClr val="000000"/>
                </a:solidFill>
                <a:latin typeface="SAS Monospace"/>
              </a:rPr>
              <a:t>IDEQMISS;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%IF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&amp;IDTYPE = num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%THEN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%DO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IF &amp;IDVAR=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.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%END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%ELSE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%IF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&amp;IDTYPE = char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%THEN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%DO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IF &amp;IDVAR=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%END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%mend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IDEQMISS;</a:t>
            </a: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%LET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CVER =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Error_Sum_Report_&amp;DSN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Data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&amp;CVER;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retain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&amp;IDVAR; 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length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Check1-Check8 $ 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14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 Comment $ </a:t>
            </a:r>
            <a:r>
              <a:rPr lang="en-US" sz="1200" b="1" dirty="0" smtClean="0">
                <a:solidFill>
                  <a:srgbClr val="008080"/>
                </a:solidFill>
                <a:latin typeface="SAS Monospace"/>
              </a:rPr>
              <a:t>50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%</a:t>
            </a:r>
            <a:r>
              <a:rPr lang="en-US" sz="1200" b="1" i="1" dirty="0" smtClean="0">
                <a:solidFill>
                  <a:srgbClr val="000000"/>
                </a:solidFill>
                <a:latin typeface="SAS Monospace"/>
              </a:rPr>
              <a:t>IDEQMISS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Comment 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"Critical Validation Error Report for &amp;LIB..&amp;DSN"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Label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Check1 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'Check 1‘     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Check2 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'Check 2'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  Check3 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'Check 3‘     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Check4 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'Check 4'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  Check5 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'Check 5‘     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Check6 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'Check 6'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   Check7 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'Check 7'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   Check8 =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'Check 8'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data flow for NAHMS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 bwMode="auto">
          <a:xfrm>
            <a:off x="1066800" y="4191000"/>
            <a:ext cx="23622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0395" y="476780"/>
            <a:ext cx="323151" cy="34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dirty="0"/>
              <a:t>Q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1295400" y="0"/>
            <a:ext cx="116953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VarUse_Create_Table</a:t>
            </a:r>
            <a:endParaRPr lang="en-US" sz="800" dirty="0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2514600" y="228600"/>
            <a:ext cx="1062136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Validation_Datasets</a:t>
            </a:r>
            <a:endParaRPr lang="en-US" sz="800" dirty="0"/>
          </a:p>
        </p:txBody>
      </p:sp>
      <p:sp>
        <p:nvSpPr>
          <p:cNvPr id="2133" name="Text Box 85"/>
          <p:cNvSpPr txBox="1">
            <a:spLocks noChangeArrowheads="1"/>
          </p:cNvSpPr>
          <p:nvPr/>
        </p:nvSpPr>
        <p:spPr bwMode="auto">
          <a:xfrm>
            <a:off x="3962400" y="228600"/>
            <a:ext cx="515512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ChkDup</a:t>
            </a:r>
            <a:endParaRPr lang="en-US" sz="800" dirty="0"/>
          </a:p>
        </p:txBody>
      </p:sp>
      <p:sp>
        <p:nvSpPr>
          <p:cNvPr id="2134" name="Text Box 86"/>
          <p:cNvSpPr txBox="1">
            <a:spLocks noChangeArrowheads="1"/>
          </p:cNvSpPr>
          <p:nvPr/>
        </p:nvSpPr>
        <p:spPr bwMode="auto">
          <a:xfrm>
            <a:off x="5334000" y="228600"/>
            <a:ext cx="638943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ChkMissID</a:t>
            </a:r>
            <a:endParaRPr lang="en-US" sz="800" dirty="0"/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6934200" y="228600"/>
            <a:ext cx="642149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ChkValues</a:t>
            </a:r>
            <a:endParaRPr lang="en-US" sz="800" dirty="0"/>
          </a:p>
        </p:txBody>
      </p:sp>
      <p:sp>
        <p:nvSpPr>
          <p:cNvPr id="2169" name="Text Box 121"/>
          <p:cNvSpPr txBox="1">
            <a:spLocks noChangeArrowheads="1"/>
          </p:cNvSpPr>
          <p:nvPr/>
        </p:nvSpPr>
        <p:spPr bwMode="auto">
          <a:xfrm>
            <a:off x="8001000" y="228600"/>
            <a:ext cx="526733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ChkSkip</a:t>
            </a:r>
            <a:endParaRPr lang="en-US" sz="800" dirty="0"/>
          </a:p>
        </p:txBody>
      </p:sp>
      <p:sp>
        <p:nvSpPr>
          <p:cNvPr id="2158" name="AutoShape 110"/>
          <p:cNvSpPr>
            <a:spLocks noChangeArrowheads="1"/>
          </p:cNvSpPr>
          <p:nvPr/>
        </p:nvSpPr>
        <p:spPr bwMode="auto">
          <a:xfrm>
            <a:off x="6747209" y="1958377"/>
            <a:ext cx="330206" cy="267309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113" name="AutoShape 65"/>
          <p:cNvSpPr>
            <a:spLocks noChangeArrowheads="1"/>
          </p:cNvSpPr>
          <p:nvPr/>
        </p:nvSpPr>
        <p:spPr bwMode="auto">
          <a:xfrm>
            <a:off x="4190814" y="728007"/>
            <a:ext cx="372341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062255" y="1242817"/>
            <a:ext cx="621499" cy="522474"/>
          </a:xfrm>
          <a:prstGeom prst="flowChartSor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304800" y="851364"/>
            <a:ext cx="340591" cy="100853"/>
          </a:xfrm>
          <a:prstGeom prst="rightArrow">
            <a:avLst>
              <a:gd name="adj1" fmla="val 50000"/>
              <a:gd name="adj2" fmla="val 819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679821" y="596616"/>
            <a:ext cx="640286" cy="541846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56139" y="778210"/>
            <a:ext cx="727108" cy="2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900" dirty="0"/>
              <a:t>&amp;</a:t>
            </a:r>
            <a:r>
              <a:rPr lang="en-US" sz="900" dirty="0" err="1"/>
              <a:t>Lib.&amp;DSN</a:t>
            </a:r>
            <a:endParaRPr lang="en-US" sz="900" dirty="0"/>
          </a:p>
        </p:txBody>
      </p:sp>
      <p:cxnSp>
        <p:nvCxnSpPr>
          <p:cNvPr id="2084" name="AutoShape 36"/>
          <p:cNvCxnSpPr>
            <a:cxnSpLocks noChangeShapeType="1"/>
            <a:stCxn id="2055" idx="3"/>
            <a:endCxn id="2127" idx="1"/>
          </p:cNvCxnSpPr>
          <p:nvPr/>
        </p:nvCxnSpPr>
        <p:spPr bwMode="auto">
          <a:xfrm>
            <a:off x="4683755" y="1504054"/>
            <a:ext cx="2392" cy="1185169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88" name="AutoShape 40"/>
          <p:cNvCxnSpPr>
            <a:cxnSpLocks noChangeShapeType="1"/>
            <a:stCxn id="2086" idx="2"/>
            <a:endCxn id="2089" idx="0"/>
          </p:cNvCxnSpPr>
          <p:nvPr/>
        </p:nvCxnSpPr>
        <p:spPr bwMode="auto">
          <a:xfrm rot="5400000">
            <a:off x="1849656" y="1162491"/>
            <a:ext cx="313220" cy="1142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1582057" y="1324814"/>
            <a:ext cx="836991" cy="3109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pPr algn="ctr" defTabSz="792612"/>
            <a:endParaRPr lang="en-US" dirty="0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1589580" y="1310492"/>
            <a:ext cx="868173" cy="34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113" tIns="35556" rIns="71113" bIns="35556">
            <a:spAutoFit/>
          </a:bodyPr>
          <a:lstStyle/>
          <a:p>
            <a:pPr defTabSz="792612"/>
            <a:r>
              <a:rPr lang="en-US" sz="900" dirty="0" err="1"/>
              <a:t>VarUse</a:t>
            </a:r>
            <a:r>
              <a:rPr lang="en-US" sz="900" dirty="0" smtClean="0"/>
              <a:t>_</a:t>
            </a:r>
          </a:p>
          <a:p>
            <a:pPr defTabSz="792612"/>
            <a:r>
              <a:rPr lang="en-US" sz="900" dirty="0" smtClean="0"/>
              <a:t>&amp;</a:t>
            </a:r>
            <a:r>
              <a:rPr lang="en-US" sz="900" dirty="0" err="1" smtClean="0"/>
              <a:t>Lib_&amp;DSN</a:t>
            </a:r>
            <a:endParaRPr lang="en-US" sz="900" dirty="0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2505523" y="309233"/>
            <a:ext cx="0" cy="33505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3598436" y="309233"/>
            <a:ext cx="0" cy="33505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1383776" y="434072"/>
            <a:ext cx="6163" cy="32314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4213635" y="785900"/>
            <a:ext cx="355211" cy="2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900" dirty="0"/>
              <a:t>Dup</a:t>
            </a:r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3639444" y="904623"/>
            <a:ext cx="549071" cy="443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cxnSp>
        <p:nvCxnSpPr>
          <p:cNvPr id="2104" name="AutoShape 56"/>
          <p:cNvCxnSpPr>
            <a:cxnSpLocks noChangeShapeType="1"/>
          </p:cNvCxnSpPr>
          <p:nvPr/>
        </p:nvCxnSpPr>
        <p:spPr bwMode="auto">
          <a:xfrm rot="5400000">
            <a:off x="4251675" y="1130126"/>
            <a:ext cx="240139" cy="41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4144285" y="1325936"/>
            <a:ext cx="53955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Any </a:t>
            </a:r>
            <a:r>
              <a:rPr lang="en-US" sz="800" dirty="0" err="1"/>
              <a:t>Obs</a:t>
            </a:r>
            <a:endParaRPr lang="en-US" sz="800" dirty="0"/>
          </a:p>
        </p:txBody>
      </p:sp>
      <p:cxnSp>
        <p:nvCxnSpPr>
          <p:cNvPr id="2106" name="AutoShape 58"/>
          <p:cNvCxnSpPr>
            <a:cxnSpLocks noChangeShapeType="1"/>
            <a:stCxn id="2055" idx="1"/>
          </p:cNvCxnSpPr>
          <p:nvPr/>
        </p:nvCxnSpPr>
        <p:spPr bwMode="auto">
          <a:xfrm rot="10800000" flipH="1" flipV="1">
            <a:off x="4062255" y="1504054"/>
            <a:ext cx="7449" cy="43468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07" name="AutoShape 59"/>
          <p:cNvSpPr>
            <a:spLocks noChangeArrowheads="1"/>
          </p:cNvSpPr>
          <p:nvPr/>
        </p:nvSpPr>
        <p:spPr bwMode="auto">
          <a:xfrm>
            <a:off x="6912124" y="1467673"/>
            <a:ext cx="531338" cy="460841"/>
          </a:xfrm>
          <a:prstGeom prst="flowChartSor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cxnSp>
        <p:nvCxnSpPr>
          <p:cNvPr id="2108" name="AutoShape 60"/>
          <p:cNvCxnSpPr>
            <a:cxnSpLocks noChangeShapeType="1"/>
            <a:stCxn id="2107" idx="3"/>
            <a:endCxn id="2160" idx="1"/>
          </p:cNvCxnSpPr>
          <p:nvPr/>
        </p:nvCxnSpPr>
        <p:spPr bwMode="auto">
          <a:xfrm>
            <a:off x="7443462" y="1698094"/>
            <a:ext cx="743" cy="94119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6989942" y="1510404"/>
            <a:ext cx="42253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Errors</a:t>
            </a:r>
          </a:p>
        </p:txBody>
      </p:sp>
      <p:cxnSp>
        <p:nvCxnSpPr>
          <p:cNvPr id="2110" name="AutoShape 62"/>
          <p:cNvCxnSpPr>
            <a:cxnSpLocks noChangeShapeType="1"/>
            <a:stCxn id="2107" idx="1"/>
            <a:endCxn id="2158" idx="1"/>
          </p:cNvCxnSpPr>
          <p:nvPr/>
        </p:nvCxnSpPr>
        <p:spPr bwMode="auto">
          <a:xfrm rot="10800000" flipH="1" flipV="1">
            <a:off x="6912124" y="1698094"/>
            <a:ext cx="188" cy="26028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4649005" y="1343361"/>
            <a:ext cx="321549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Yes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3828190" y="1341024"/>
            <a:ext cx="320386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113" tIns="35556" rIns="71113" bIns="35556">
            <a:spAutoFit/>
          </a:bodyPr>
          <a:lstStyle/>
          <a:p>
            <a:pPr defTabSz="792612"/>
            <a:r>
              <a:rPr lang="en-US" sz="800" dirty="0"/>
              <a:t>No</a:t>
            </a:r>
          </a:p>
        </p:txBody>
      </p:sp>
      <p:cxnSp>
        <p:nvCxnSpPr>
          <p:cNvPr id="2114" name="AutoShape 66"/>
          <p:cNvCxnSpPr>
            <a:cxnSpLocks noChangeShapeType="1"/>
            <a:endCxn id="2152" idx="2"/>
          </p:cNvCxnSpPr>
          <p:nvPr/>
        </p:nvCxnSpPr>
        <p:spPr bwMode="auto">
          <a:xfrm flipV="1">
            <a:off x="2527412" y="1459083"/>
            <a:ext cx="288676" cy="67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15" name="AutoShape 67"/>
          <p:cNvSpPr>
            <a:spLocks noChangeArrowheads="1"/>
          </p:cNvSpPr>
          <p:nvPr/>
        </p:nvSpPr>
        <p:spPr bwMode="auto">
          <a:xfrm>
            <a:off x="1779627" y="718645"/>
            <a:ext cx="462599" cy="283303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1760635" y="801288"/>
            <a:ext cx="502688" cy="2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900" dirty="0" err="1"/>
              <a:t>VarList</a:t>
            </a:r>
            <a:endParaRPr lang="en-US" sz="900" dirty="0"/>
          </a:p>
        </p:txBody>
      </p:sp>
      <p:sp>
        <p:nvSpPr>
          <p:cNvPr id="2123" name="AutoShape 75"/>
          <p:cNvSpPr>
            <a:spLocks noChangeArrowheads="1"/>
          </p:cNvSpPr>
          <p:nvPr/>
        </p:nvSpPr>
        <p:spPr bwMode="auto">
          <a:xfrm>
            <a:off x="3841642" y="1934303"/>
            <a:ext cx="470477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124" name="Text Box 76"/>
          <p:cNvSpPr txBox="1">
            <a:spLocks noChangeArrowheads="1"/>
          </p:cNvSpPr>
          <p:nvPr/>
        </p:nvSpPr>
        <p:spPr bwMode="auto">
          <a:xfrm>
            <a:off x="3838485" y="1988932"/>
            <a:ext cx="515512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DupChk</a:t>
            </a:r>
            <a:endParaRPr lang="en-US" sz="800" dirty="0"/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4412209" y="2689223"/>
            <a:ext cx="547875" cy="259058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4407647" y="2733815"/>
            <a:ext cx="611692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DupErrors</a:t>
            </a:r>
            <a:endParaRPr lang="en-US" sz="800" dirty="0"/>
          </a:p>
        </p:txBody>
      </p:sp>
      <p:sp>
        <p:nvSpPr>
          <p:cNvPr id="2130" name="Line 82"/>
          <p:cNvSpPr>
            <a:spLocks noChangeShapeType="1"/>
          </p:cNvSpPr>
          <p:nvPr/>
        </p:nvSpPr>
        <p:spPr bwMode="auto">
          <a:xfrm flipH="1" flipV="1">
            <a:off x="3627924" y="2855954"/>
            <a:ext cx="779500" cy="366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H="1">
            <a:off x="3634245" y="2097126"/>
            <a:ext cx="202576" cy="480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>
            <a:off x="5011513" y="304800"/>
            <a:ext cx="0" cy="3350559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49" name="Line 101"/>
          <p:cNvSpPr>
            <a:spLocks noChangeShapeType="1"/>
          </p:cNvSpPr>
          <p:nvPr/>
        </p:nvSpPr>
        <p:spPr bwMode="auto">
          <a:xfrm>
            <a:off x="6484501" y="309233"/>
            <a:ext cx="0" cy="3350559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6912336" y="992470"/>
            <a:ext cx="666064" cy="31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113" tIns="35556" rIns="71113" bIns="35556">
            <a:spAutoFit/>
          </a:bodyPr>
          <a:lstStyle/>
          <a:p>
            <a:pPr defTabSz="792612"/>
            <a:r>
              <a:rPr lang="en-US" sz="800" dirty="0"/>
              <a:t>Proc Format*</a:t>
            </a:r>
          </a:p>
        </p:txBody>
      </p:sp>
      <p:grpSp>
        <p:nvGrpSpPr>
          <p:cNvPr id="2" name="Group 90"/>
          <p:cNvGrpSpPr/>
          <p:nvPr/>
        </p:nvGrpSpPr>
        <p:grpSpPr>
          <a:xfrm>
            <a:off x="2809265" y="1295382"/>
            <a:ext cx="767184" cy="1751827"/>
            <a:chOff x="2809265" y="1295382"/>
            <a:chExt cx="767184" cy="1751827"/>
          </a:xfrm>
        </p:grpSpPr>
        <p:sp>
          <p:nvSpPr>
            <p:cNvPr id="2118" name="AutoShape 70"/>
            <p:cNvSpPr>
              <a:spLocks noChangeArrowheads="1"/>
            </p:cNvSpPr>
            <p:nvPr/>
          </p:nvSpPr>
          <p:spPr bwMode="auto">
            <a:xfrm>
              <a:off x="2824810" y="1866389"/>
              <a:ext cx="702427" cy="458041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2119" name="AutoShape 71"/>
            <p:cNvSpPr>
              <a:spLocks noChangeArrowheads="1"/>
            </p:cNvSpPr>
            <p:nvPr/>
          </p:nvSpPr>
          <p:spPr bwMode="auto">
            <a:xfrm>
              <a:off x="2844018" y="2605977"/>
              <a:ext cx="683219" cy="441232"/>
            </a:xfrm>
            <a:prstGeom prst="can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  <p:sp>
          <p:nvSpPr>
            <p:cNvPr id="2120" name="Text Box 72"/>
            <p:cNvSpPr txBox="1">
              <a:spLocks noChangeArrowheads="1"/>
            </p:cNvSpPr>
            <p:nvPr/>
          </p:nvSpPr>
          <p:spPr bwMode="auto">
            <a:xfrm>
              <a:off x="2815039" y="1965841"/>
              <a:ext cx="755962" cy="31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800" dirty="0" err="1"/>
                <a:t>Cln_Chk_Rpt</a:t>
              </a:r>
              <a:endParaRPr lang="en-US" sz="800" dirty="0"/>
            </a:p>
            <a:p>
              <a:pPr defTabSz="792612"/>
              <a:r>
                <a:rPr lang="en-US" sz="800" dirty="0"/>
                <a:t>&amp;DSN</a:t>
              </a:r>
            </a:p>
          </p:txBody>
        </p:sp>
        <p:sp>
          <p:nvSpPr>
            <p:cNvPr id="2122" name="Text Box 74"/>
            <p:cNvSpPr txBox="1">
              <a:spLocks noChangeArrowheads="1"/>
            </p:cNvSpPr>
            <p:nvPr/>
          </p:nvSpPr>
          <p:spPr bwMode="auto">
            <a:xfrm>
              <a:off x="2809265" y="2688621"/>
              <a:ext cx="767184" cy="31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1113" tIns="35556" rIns="71113" bIns="35556">
              <a:spAutoFit/>
            </a:bodyPr>
            <a:lstStyle/>
            <a:p>
              <a:pPr defTabSz="792612"/>
              <a:r>
                <a:rPr lang="en-US" sz="800" dirty="0" err="1"/>
                <a:t>Err_Sum_Rpt</a:t>
              </a:r>
              <a:endParaRPr lang="en-US" sz="800" dirty="0"/>
            </a:p>
            <a:p>
              <a:pPr defTabSz="792612"/>
              <a:r>
                <a:rPr lang="en-US" sz="800" dirty="0"/>
                <a:t>&amp;DSN</a:t>
              </a:r>
            </a:p>
          </p:txBody>
        </p:sp>
        <p:sp>
          <p:nvSpPr>
            <p:cNvPr id="2152" name="AutoShape 104"/>
            <p:cNvSpPr>
              <a:spLocks noChangeArrowheads="1"/>
            </p:cNvSpPr>
            <p:nvPr/>
          </p:nvSpPr>
          <p:spPr bwMode="auto">
            <a:xfrm>
              <a:off x="2816088" y="1295382"/>
              <a:ext cx="711149" cy="327401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1113" tIns="35556" rIns="71113" bIns="35556" anchor="ctr"/>
            <a:lstStyle/>
            <a:p>
              <a:endParaRPr lang="en-US"/>
            </a:p>
          </p:txBody>
        </p:sp>
      </p:grp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2777747" y="1388062"/>
            <a:ext cx="829700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VarUse_&amp;DSN</a:t>
            </a:r>
            <a:endParaRPr lang="en-US" sz="800" dirty="0"/>
          </a:p>
        </p:txBody>
      </p:sp>
      <p:sp>
        <p:nvSpPr>
          <p:cNvPr id="2153" name="Line 105"/>
          <p:cNvSpPr>
            <a:spLocks noChangeShapeType="1"/>
          </p:cNvSpPr>
          <p:nvPr/>
        </p:nvSpPr>
        <p:spPr bwMode="auto">
          <a:xfrm flipV="1">
            <a:off x="6542700" y="1099679"/>
            <a:ext cx="3768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54" name="Line 106"/>
          <p:cNvSpPr>
            <a:spLocks noChangeShapeType="1"/>
          </p:cNvSpPr>
          <p:nvPr/>
        </p:nvSpPr>
        <p:spPr bwMode="auto">
          <a:xfrm>
            <a:off x="6528344" y="785728"/>
            <a:ext cx="383991" cy="363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6866212" y="661773"/>
            <a:ext cx="773596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%</a:t>
            </a:r>
            <a:r>
              <a:rPr lang="en-US" sz="800" dirty="0" err="1"/>
              <a:t>ChkValues</a:t>
            </a:r>
            <a:r>
              <a:rPr lang="en-US" sz="800" dirty="0"/>
              <a:t>*</a:t>
            </a:r>
          </a:p>
        </p:txBody>
      </p:sp>
      <p:cxnSp>
        <p:nvCxnSpPr>
          <p:cNvPr id="2156" name="AutoShape 108"/>
          <p:cNvCxnSpPr>
            <a:cxnSpLocks noChangeShapeType="1"/>
          </p:cNvCxnSpPr>
          <p:nvPr/>
        </p:nvCxnSpPr>
        <p:spPr bwMode="auto">
          <a:xfrm rot="16200000" flipH="1">
            <a:off x="6879089" y="1168817"/>
            <a:ext cx="594036" cy="359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57" name="Text Box 109"/>
          <p:cNvSpPr txBox="1">
            <a:spLocks noChangeArrowheads="1"/>
          </p:cNvSpPr>
          <p:nvPr/>
        </p:nvSpPr>
        <p:spPr bwMode="auto">
          <a:xfrm>
            <a:off x="6709569" y="2001800"/>
            <a:ext cx="47543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ValChk</a:t>
            </a:r>
            <a:endParaRPr lang="en-US" sz="800" dirty="0"/>
          </a:p>
        </p:txBody>
      </p:sp>
      <p:sp>
        <p:nvSpPr>
          <p:cNvPr id="2159" name="Line 111"/>
          <p:cNvSpPr>
            <a:spLocks noChangeShapeType="1"/>
          </p:cNvSpPr>
          <p:nvPr/>
        </p:nvSpPr>
        <p:spPr bwMode="auto">
          <a:xfrm flipH="1">
            <a:off x="6536849" y="2101559"/>
            <a:ext cx="213994" cy="4309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60" name="AutoShape 112"/>
          <p:cNvSpPr>
            <a:spLocks noChangeArrowheads="1"/>
          </p:cNvSpPr>
          <p:nvPr/>
        </p:nvSpPr>
        <p:spPr bwMode="auto">
          <a:xfrm>
            <a:off x="7229625" y="2639289"/>
            <a:ext cx="429159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2161" name="Text Box 113"/>
          <p:cNvSpPr txBox="1">
            <a:spLocks noChangeArrowheads="1"/>
          </p:cNvSpPr>
          <p:nvPr/>
        </p:nvSpPr>
        <p:spPr bwMode="auto">
          <a:xfrm>
            <a:off x="7199790" y="2710480"/>
            <a:ext cx="531542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/>
              <a:t>ErrorList</a:t>
            </a:r>
            <a:endParaRPr lang="en-US" sz="800" dirty="0"/>
          </a:p>
        </p:txBody>
      </p:sp>
      <p:sp>
        <p:nvSpPr>
          <p:cNvPr id="2162" name="Line 114"/>
          <p:cNvSpPr>
            <a:spLocks noChangeShapeType="1"/>
          </p:cNvSpPr>
          <p:nvPr/>
        </p:nvSpPr>
        <p:spPr bwMode="auto">
          <a:xfrm flipH="1" flipV="1">
            <a:off x="6538254" y="2848720"/>
            <a:ext cx="686297" cy="646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2164" name="Text Box 116"/>
          <p:cNvSpPr txBox="1">
            <a:spLocks noChangeArrowheads="1"/>
          </p:cNvSpPr>
          <p:nvPr/>
        </p:nvSpPr>
        <p:spPr bwMode="auto">
          <a:xfrm>
            <a:off x="6689605" y="1537557"/>
            <a:ext cx="308858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1113" tIns="35556" rIns="71113" bIns="35556">
            <a:spAutoFit/>
          </a:bodyPr>
          <a:lstStyle/>
          <a:p>
            <a:pPr defTabSz="792612"/>
            <a:r>
              <a:rPr lang="en-US" sz="800" dirty="0"/>
              <a:t>No</a:t>
            </a:r>
          </a:p>
        </p:txBody>
      </p:sp>
      <p:sp>
        <p:nvSpPr>
          <p:cNvPr id="2167" name="Text Box 119"/>
          <p:cNvSpPr txBox="1">
            <a:spLocks noChangeArrowheads="1"/>
          </p:cNvSpPr>
          <p:nvPr/>
        </p:nvSpPr>
        <p:spPr bwMode="auto">
          <a:xfrm>
            <a:off x="7382169" y="1518408"/>
            <a:ext cx="321549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Yes</a:t>
            </a:r>
          </a:p>
        </p:txBody>
      </p:sp>
      <p:sp>
        <p:nvSpPr>
          <p:cNvPr id="2168" name="Line 120"/>
          <p:cNvSpPr>
            <a:spLocks noChangeShapeType="1"/>
          </p:cNvSpPr>
          <p:nvPr/>
        </p:nvSpPr>
        <p:spPr bwMode="auto">
          <a:xfrm>
            <a:off x="7735007" y="313666"/>
            <a:ext cx="0" cy="3350559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117" name="AutoShape 65"/>
          <p:cNvSpPr>
            <a:spLocks noChangeArrowheads="1"/>
          </p:cNvSpPr>
          <p:nvPr/>
        </p:nvSpPr>
        <p:spPr bwMode="auto">
          <a:xfrm>
            <a:off x="5622705" y="728007"/>
            <a:ext cx="550359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118" name="AutoShape 7"/>
          <p:cNvSpPr>
            <a:spLocks noChangeArrowheads="1"/>
          </p:cNvSpPr>
          <p:nvPr/>
        </p:nvSpPr>
        <p:spPr bwMode="auto">
          <a:xfrm>
            <a:off x="5494146" y="1242817"/>
            <a:ext cx="621499" cy="522474"/>
          </a:xfrm>
          <a:prstGeom prst="flowChartSor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cxnSp>
        <p:nvCxnSpPr>
          <p:cNvPr id="119" name="AutoShape 36"/>
          <p:cNvCxnSpPr>
            <a:cxnSpLocks noChangeShapeType="1"/>
            <a:endCxn id="129" idx="1"/>
          </p:cNvCxnSpPr>
          <p:nvPr/>
        </p:nvCxnSpPr>
        <p:spPr bwMode="auto">
          <a:xfrm rot="16200000" flipH="1">
            <a:off x="5522041" y="2093225"/>
            <a:ext cx="1189601" cy="239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0" name="Text Box 54"/>
          <p:cNvSpPr txBox="1">
            <a:spLocks noChangeArrowheads="1"/>
          </p:cNvSpPr>
          <p:nvPr/>
        </p:nvSpPr>
        <p:spPr bwMode="auto">
          <a:xfrm>
            <a:off x="5591695" y="772600"/>
            <a:ext cx="650164" cy="2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900" dirty="0" err="1" smtClean="0"/>
              <a:t>MissingID</a:t>
            </a:r>
            <a:endParaRPr lang="en-US" sz="900" dirty="0" smtClean="0"/>
          </a:p>
        </p:txBody>
      </p:sp>
      <p:sp>
        <p:nvSpPr>
          <p:cNvPr id="121" name="Line 55"/>
          <p:cNvSpPr>
            <a:spLocks noChangeShapeType="1"/>
          </p:cNvSpPr>
          <p:nvPr/>
        </p:nvSpPr>
        <p:spPr bwMode="auto">
          <a:xfrm>
            <a:off x="5071334" y="904623"/>
            <a:ext cx="549071" cy="443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cxnSp>
        <p:nvCxnSpPr>
          <p:cNvPr id="122" name="AutoShape 56"/>
          <p:cNvCxnSpPr>
            <a:cxnSpLocks noChangeShapeType="1"/>
          </p:cNvCxnSpPr>
          <p:nvPr/>
        </p:nvCxnSpPr>
        <p:spPr bwMode="auto">
          <a:xfrm rot="5400000">
            <a:off x="5683566" y="1130126"/>
            <a:ext cx="240139" cy="41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3" name="Text Box 57"/>
          <p:cNvSpPr txBox="1">
            <a:spLocks noChangeArrowheads="1"/>
          </p:cNvSpPr>
          <p:nvPr/>
        </p:nvSpPr>
        <p:spPr bwMode="auto">
          <a:xfrm>
            <a:off x="5576176" y="1325936"/>
            <a:ext cx="539557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Any </a:t>
            </a:r>
            <a:r>
              <a:rPr lang="en-US" sz="800" dirty="0" err="1"/>
              <a:t>Obs</a:t>
            </a:r>
            <a:endParaRPr lang="en-US" sz="800" dirty="0"/>
          </a:p>
        </p:txBody>
      </p:sp>
      <p:cxnSp>
        <p:nvCxnSpPr>
          <p:cNvPr id="124" name="AutoShape 58"/>
          <p:cNvCxnSpPr>
            <a:cxnSpLocks noChangeShapeType="1"/>
            <a:stCxn id="118" idx="1"/>
          </p:cNvCxnSpPr>
          <p:nvPr/>
        </p:nvCxnSpPr>
        <p:spPr bwMode="auto">
          <a:xfrm rot="10800000" flipH="1" flipV="1">
            <a:off x="5494145" y="1504054"/>
            <a:ext cx="7449" cy="43468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5" name="Text Box 63"/>
          <p:cNvSpPr txBox="1">
            <a:spLocks noChangeArrowheads="1"/>
          </p:cNvSpPr>
          <p:nvPr/>
        </p:nvSpPr>
        <p:spPr bwMode="auto">
          <a:xfrm>
            <a:off x="6095251" y="1347795"/>
            <a:ext cx="321549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/>
              <a:t>Yes</a:t>
            </a:r>
          </a:p>
        </p:txBody>
      </p:sp>
      <p:sp>
        <p:nvSpPr>
          <p:cNvPr id="126" name="Text Box 64"/>
          <p:cNvSpPr txBox="1">
            <a:spLocks noChangeArrowheads="1"/>
          </p:cNvSpPr>
          <p:nvPr/>
        </p:nvSpPr>
        <p:spPr bwMode="auto">
          <a:xfrm>
            <a:off x="5256492" y="1345458"/>
            <a:ext cx="320386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113" tIns="35556" rIns="71113" bIns="35556">
            <a:spAutoFit/>
          </a:bodyPr>
          <a:lstStyle/>
          <a:p>
            <a:pPr defTabSz="792612"/>
            <a:r>
              <a:rPr lang="en-US" sz="800" dirty="0"/>
              <a:t>No</a:t>
            </a:r>
          </a:p>
        </p:txBody>
      </p:sp>
      <p:sp>
        <p:nvSpPr>
          <p:cNvPr id="127" name="AutoShape 75"/>
          <p:cNvSpPr>
            <a:spLocks noChangeArrowheads="1"/>
          </p:cNvSpPr>
          <p:nvPr/>
        </p:nvSpPr>
        <p:spPr bwMode="auto">
          <a:xfrm>
            <a:off x="5273533" y="1934303"/>
            <a:ext cx="470477" cy="284350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128" name="Text Box 76"/>
          <p:cNvSpPr txBox="1">
            <a:spLocks noChangeArrowheads="1"/>
          </p:cNvSpPr>
          <p:nvPr/>
        </p:nvSpPr>
        <p:spPr bwMode="auto">
          <a:xfrm>
            <a:off x="5220134" y="1980066"/>
            <a:ext cx="638943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 smtClean="0"/>
              <a:t>MissIDChk</a:t>
            </a:r>
            <a:endParaRPr lang="en-US" sz="800" dirty="0"/>
          </a:p>
        </p:txBody>
      </p:sp>
      <p:sp>
        <p:nvSpPr>
          <p:cNvPr id="129" name="AutoShape 79"/>
          <p:cNvSpPr>
            <a:spLocks noChangeArrowheads="1"/>
          </p:cNvSpPr>
          <p:nvPr/>
        </p:nvSpPr>
        <p:spPr bwMode="auto">
          <a:xfrm>
            <a:off x="5818979" y="2689223"/>
            <a:ext cx="598116" cy="259058"/>
          </a:xfrm>
          <a:prstGeom prst="ca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71113" tIns="35556" rIns="71113" bIns="35556" anchor="ctr"/>
          <a:lstStyle/>
          <a:p>
            <a:endParaRPr lang="en-US"/>
          </a:p>
        </p:txBody>
      </p:sp>
      <p:sp>
        <p:nvSpPr>
          <p:cNvPr id="130" name="Text Box 80"/>
          <p:cNvSpPr txBox="1">
            <a:spLocks noChangeArrowheads="1"/>
          </p:cNvSpPr>
          <p:nvPr/>
        </p:nvSpPr>
        <p:spPr bwMode="auto">
          <a:xfrm>
            <a:off x="5792885" y="2724949"/>
            <a:ext cx="735124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 smtClean="0"/>
              <a:t>MissIDErrors</a:t>
            </a:r>
            <a:endParaRPr lang="en-US" sz="800" dirty="0" smtClean="0"/>
          </a:p>
        </p:txBody>
      </p:sp>
      <p:sp>
        <p:nvSpPr>
          <p:cNvPr id="131" name="Line 82"/>
          <p:cNvSpPr>
            <a:spLocks noChangeShapeType="1"/>
          </p:cNvSpPr>
          <p:nvPr/>
        </p:nvSpPr>
        <p:spPr bwMode="auto">
          <a:xfrm flipH="1" flipV="1">
            <a:off x="5059815" y="2855955"/>
            <a:ext cx="761556" cy="809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132" name="Line 83"/>
          <p:cNvSpPr>
            <a:spLocks noChangeShapeType="1"/>
          </p:cNvSpPr>
          <p:nvPr/>
        </p:nvSpPr>
        <p:spPr bwMode="auto">
          <a:xfrm flipH="1">
            <a:off x="5066136" y="2097126"/>
            <a:ext cx="202576" cy="480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grpSp>
        <p:nvGrpSpPr>
          <p:cNvPr id="3" name="Group 86"/>
          <p:cNvGrpSpPr/>
          <p:nvPr/>
        </p:nvGrpSpPr>
        <p:grpSpPr>
          <a:xfrm>
            <a:off x="1066800" y="4191000"/>
            <a:ext cx="2326278" cy="1638458"/>
            <a:chOff x="1066800" y="4191000"/>
            <a:chExt cx="2326278" cy="1638458"/>
          </a:xfrm>
        </p:grpSpPr>
        <p:sp>
          <p:nvSpPr>
            <p:cNvPr id="80" name="AutoShape 8"/>
            <p:cNvSpPr>
              <a:spLocks noChangeArrowheads="1"/>
            </p:cNvSpPr>
            <p:nvPr/>
          </p:nvSpPr>
          <p:spPr bwMode="auto">
            <a:xfrm>
              <a:off x="1348509" y="5597525"/>
              <a:ext cx="290945" cy="217487"/>
            </a:xfrm>
            <a:prstGeom prst="flowChartConnector">
              <a:avLst/>
            </a:prstGeom>
            <a:solidFill>
              <a:srgbClr val="CCFF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9"/>
            <p:cNvSpPr>
              <a:spLocks noChangeArrowheads="1"/>
            </p:cNvSpPr>
            <p:nvPr/>
          </p:nvSpPr>
          <p:spPr bwMode="auto">
            <a:xfrm>
              <a:off x="1336386" y="5170486"/>
              <a:ext cx="290945" cy="217488"/>
            </a:xfrm>
            <a:prstGeom prst="flowChartConnector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10"/>
            <p:cNvSpPr>
              <a:spLocks noChangeArrowheads="1"/>
            </p:cNvSpPr>
            <p:nvPr/>
          </p:nvSpPr>
          <p:spPr bwMode="auto">
            <a:xfrm>
              <a:off x="1336386" y="4725986"/>
              <a:ext cx="290945" cy="217488"/>
            </a:xfrm>
            <a:prstGeom prst="flowChartConnector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>
              <a:off x="1879890" y="5583237"/>
              <a:ext cx="126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019175"/>
              <a:r>
                <a:rPr lang="en-US" sz="1000"/>
                <a:t>Validation directory</a:t>
              </a: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13213" y="5156200"/>
              <a:ext cx="11079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019175"/>
              <a:r>
                <a:rPr lang="en-US" sz="1000"/>
                <a:t>Project directory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1801091" y="4719637"/>
              <a:ext cx="10374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019175"/>
              <a:r>
                <a:rPr lang="en-US" sz="1000" dirty="0"/>
                <a:t>Temp directory</a:t>
              </a:r>
            </a:p>
          </p:txBody>
        </p:sp>
        <p:sp>
          <p:nvSpPr>
            <p:cNvPr id="86" name="Text Box 14"/>
            <p:cNvSpPr txBox="1">
              <a:spLocks noChangeArrowheads="1"/>
            </p:cNvSpPr>
            <p:nvPr/>
          </p:nvSpPr>
          <p:spPr bwMode="auto">
            <a:xfrm>
              <a:off x="1066800" y="4191000"/>
              <a:ext cx="23262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019175"/>
              <a:r>
                <a:rPr lang="en-US" dirty="0" smtClean="0"/>
                <a:t>SAS dataset location</a:t>
              </a:r>
              <a:endParaRPr lang="en-US" dirty="0"/>
            </a:p>
          </p:txBody>
        </p:sp>
      </p:grpSp>
      <p:sp>
        <p:nvSpPr>
          <p:cNvPr id="90" name="Text Box 43"/>
          <p:cNvSpPr txBox="1">
            <a:spLocks noChangeArrowheads="1"/>
          </p:cNvSpPr>
          <p:nvPr/>
        </p:nvSpPr>
        <p:spPr bwMode="auto">
          <a:xfrm>
            <a:off x="2971800" y="0"/>
            <a:ext cx="871378" cy="19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1113" tIns="35556" rIns="71113" bIns="35556">
            <a:spAutoFit/>
          </a:bodyPr>
          <a:lstStyle/>
          <a:p>
            <a:pPr defTabSz="792612"/>
            <a:r>
              <a:rPr lang="en-US" sz="800" dirty="0" err="1" smtClean="0"/>
              <a:t>Validation_DSN</a:t>
            </a:r>
            <a:endParaRPr lang="en-US" sz="800" dirty="0"/>
          </a:p>
        </p:txBody>
      </p:sp>
      <p:sp>
        <p:nvSpPr>
          <p:cNvPr id="92" name="Line 55"/>
          <p:cNvSpPr>
            <a:spLocks noChangeShapeType="1"/>
          </p:cNvSpPr>
          <p:nvPr/>
        </p:nvSpPr>
        <p:spPr bwMode="auto">
          <a:xfrm>
            <a:off x="1391608" y="91230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71113" tIns="35556" rIns="71113" bIns="35556"/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 bwMode="auto">
          <a:xfrm>
            <a:off x="3581400" y="238124"/>
            <a:ext cx="5334000" cy="3190875"/>
          </a:xfrm>
          <a:prstGeom prst="rect">
            <a:avLst/>
          </a:prstGeom>
          <a:noFill/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00FF"/>
          </a:solidFill>
        </p:spPr>
        <p:txBody>
          <a:bodyPr/>
          <a:lstStyle/>
          <a:p>
            <a:r>
              <a:rPr lang="en-US" dirty="0" err="1" smtClean="0"/>
              <a:t>Validation.template.sas</a:t>
            </a:r>
            <a:r>
              <a:rPr lang="en-US" dirty="0" smtClean="0"/>
              <a:t> (cont)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1371600"/>
            <a:ext cx="7543800" cy="495300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371600"/>
            <a:ext cx="693738" cy="4953000"/>
          </a:xfrm>
          <a:prstGeom prst="rect">
            <a:avLst/>
          </a:prstGeom>
          <a:solidFill>
            <a:srgbClr val="FFFFDD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19200" y="1425744"/>
            <a:ext cx="7467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***  Call macros that conduct critical data validation checks  ***;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***------------------------------------------------------------***;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Check 1 -  List duplicate ID's 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filename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ChkDupID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'S:\Validation\Macros\ChkDupID.macro.sas'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%inc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ChkDupID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     %</a:t>
            </a:r>
            <a:r>
              <a:rPr lang="en-US" sz="1200" b="1" i="1" dirty="0" err="1" smtClean="0">
                <a:solidFill>
                  <a:srgbClr val="000000"/>
                </a:solidFill>
                <a:latin typeface="SAS Monospace"/>
              </a:rPr>
              <a:t>ChkDupID</a:t>
            </a:r>
            <a:r>
              <a:rPr lang="en-US" sz="1200" b="1" i="1" dirty="0" smtClean="0">
                <a:solidFill>
                  <a:srgbClr val="000000"/>
                </a:solidFill>
                <a:latin typeface="SAS Monospace"/>
              </a:rPr>
              <a:t>(LIB=&amp;LIB, DSN=&amp;DSN, IDVAR=&amp;IDVAR)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Check 2 -  List missing ID's 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filename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CkMissID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'S:\Validation\Macros\ChkMissID.macro.sas'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%inc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CkMissID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     %</a:t>
            </a:r>
            <a:r>
              <a:rPr lang="en-US" sz="1200" b="1" i="1" dirty="0" err="1" smtClean="0">
                <a:solidFill>
                  <a:srgbClr val="000000"/>
                </a:solidFill>
                <a:latin typeface="SAS Monospace"/>
              </a:rPr>
              <a:t>ChkMissID</a:t>
            </a:r>
            <a:r>
              <a:rPr lang="en-US" sz="1200" b="1" i="1" dirty="0" smtClean="0">
                <a:solidFill>
                  <a:srgbClr val="000000"/>
                </a:solidFill>
                <a:latin typeface="SAS Monospace"/>
              </a:rPr>
              <a:t>(LIB=&amp;LIB, DSN=&amp;DSN, IDVAR=&amp;IDVAR)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Check 3 -  Check that variables have valid responses 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filename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CkValues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'S:\Validation\Macros\ChkValues.macro.sas'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%inc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CkValues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     %</a:t>
            </a:r>
            <a:r>
              <a:rPr lang="en-US" sz="1200" b="1" i="1" dirty="0" err="1" smtClean="0">
                <a:solidFill>
                  <a:srgbClr val="000000"/>
                </a:solidFill>
                <a:latin typeface="SAS Monospace"/>
              </a:rPr>
              <a:t>ChkValues</a:t>
            </a:r>
            <a:r>
              <a:rPr lang="en-US" sz="1200" b="1" i="1" dirty="0" smtClean="0">
                <a:solidFill>
                  <a:srgbClr val="000000"/>
                </a:solidFill>
                <a:latin typeface="SAS Monospace"/>
              </a:rPr>
              <a:t>(LIB=&amp;LIB, DSN=&amp;DSN, IDVAR=&amp;IDVAR)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Check 4 -  Check variable blocks with inconsistent responses 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filename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ChkBlock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'S:\Validation\Macros\ChkBlock.macro.sas'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%inc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ChkBlock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     %</a:t>
            </a:r>
            <a:r>
              <a:rPr lang="en-US" sz="1200" b="1" i="1" dirty="0" err="1" smtClean="0">
                <a:solidFill>
                  <a:srgbClr val="000000"/>
                </a:solidFill>
                <a:latin typeface="SAS Monospace"/>
              </a:rPr>
              <a:t>ChkBlock</a:t>
            </a:r>
            <a:r>
              <a:rPr lang="en-US" sz="1200" b="1" i="1" dirty="0" smtClean="0">
                <a:solidFill>
                  <a:srgbClr val="000000"/>
                </a:solidFill>
                <a:latin typeface="SAS Monospace"/>
              </a:rPr>
              <a:t>(LIB=&amp;LIB, DSN=&amp;DSN, IDVAR=&amp;IDVAR)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Check 5 -  Check for bad skip patterns 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filename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ChkSkip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'S:\Validation\Macros\ChkSkip.macro.sas'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%inc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ChkSkip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     %</a:t>
            </a:r>
            <a:r>
              <a:rPr lang="en-US" sz="1200" b="1" i="1" dirty="0" err="1" smtClean="0">
                <a:solidFill>
                  <a:srgbClr val="000000"/>
                </a:solidFill>
                <a:latin typeface="SAS Monospace"/>
              </a:rPr>
              <a:t>ChkSkip</a:t>
            </a:r>
            <a:r>
              <a:rPr lang="en-US" sz="1200" b="1" i="1" dirty="0" smtClean="0">
                <a:solidFill>
                  <a:srgbClr val="000000"/>
                </a:solidFill>
                <a:latin typeface="SAS Monospace"/>
              </a:rPr>
              <a:t>(LIB=&amp;LIB, DSN=&amp;DSN, IDVAR=&amp;IDVAR)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00FF"/>
          </a:solidFill>
        </p:spPr>
        <p:txBody>
          <a:bodyPr/>
          <a:lstStyle/>
          <a:p>
            <a:r>
              <a:rPr lang="en-US" dirty="0" err="1" smtClean="0"/>
              <a:t>Validation.template.sas</a:t>
            </a:r>
            <a:r>
              <a:rPr lang="en-US" dirty="0" smtClean="0"/>
              <a:t> (cont)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1371600"/>
            <a:ext cx="7543800" cy="495300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371600"/>
            <a:ext cx="693738" cy="4953000"/>
          </a:xfrm>
          <a:prstGeom prst="rect">
            <a:avLst/>
          </a:prstGeom>
          <a:solidFill>
            <a:srgbClr val="FFFFDD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19200" y="1425744"/>
            <a:ext cx="746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Print reports: Negative error checks; Critical validation error summary 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**--------------------------------------------------------------------------**;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For list of valid parameters used to check variables - run the following line of code **;</a:t>
            </a: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proc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format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SAS Monospace"/>
              </a:rPr>
              <a:t>fmtlib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 </a:t>
            </a:r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 Error Check Report for &amp;LIB..&amp;DSN 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proc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sort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data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=&amp;ECR; 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by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SAS Monospace"/>
              </a:rPr>
              <a:t>ChkID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pt-BR" sz="1200" b="1" dirty="0" smtClean="0">
                <a:solidFill>
                  <a:srgbClr val="000080"/>
                </a:solidFill>
                <a:latin typeface="SAS Monospace"/>
              </a:rPr>
              <a:t>proc</a:t>
            </a:r>
            <a:r>
              <a:rPr lang="pt-BR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pt-BR" sz="1200" b="1" dirty="0" smtClean="0">
                <a:solidFill>
                  <a:srgbClr val="000080"/>
                </a:solidFill>
                <a:latin typeface="SAS Monospace"/>
              </a:rPr>
              <a:t>print</a:t>
            </a:r>
            <a:r>
              <a:rPr lang="pt-BR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pt-BR" sz="1200" b="1" dirty="0" smtClean="0">
                <a:solidFill>
                  <a:srgbClr val="0000FF"/>
                </a:solidFill>
                <a:latin typeface="SAS Monospace"/>
              </a:rPr>
              <a:t>data</a:t>
            </a:r>
            <a:r>
              <a:rPr lang="pt-BR" sz="1200" b="1" dirty="0" smtClean="0">
                <a:solidFill>
                  <a:srgbClr val="000000"/>
                </a:solidFill>
                <a:latin typeface="SAS Monospace"/>
              </a:rPr>
              <a:t>=&amp;ECR n;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where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ChkID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ne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''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id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ChkID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by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SAS Monospace"/>
              </a:rPr>
              <a:t>ChkID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title2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"Error Check Report for &amp;LIB..&amp;DSN"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footnote1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"Created from SAS session on &amp;</a:t>
            </a:r>
            <a:r>
              <a:rPr lang="en-US" sz="1200" dirty="0" err="1" smtClean="0">
                <a:solidFill>
                  <a:srgbClr val="800080"/>
                </a:solidFill>
                <a:latin typeface="SAS Monospace"/>
              </a:rPr>
              <a:t>sysday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., &amp;Sysdate9 at &amp;</a:t>
            </a:r>
            <a:r>
              <a:rPr lang="en-US" sz="1200" dirty="0" err="1" smtClean="0">
                <a:solidFill>
                  <a:srgbClr val="800080"/>
                </a:solidFill>
                <a:latin typeface="SAS Monospace"/>
              </a:rPr>
              <a:t>systime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 "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86125" cy="1003300"/>
          </a:xfrm>
        </p:spPr>
        <p:txBody>
          <a:bodyPr/>
          <a:lstStyle/>
          <a:p>
            <a:r>
              <a:rPr lang="en-US" sz="2400" dirty="0" smtClean="0"/>
              <a:t>Format library showing user-defined formats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8417" y="273050"/>
            <a:ext cx="3560683" cy="5853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42341" name="Picture 5" descr="H:\My Pictures\NYf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2279650"/>
            <a:ext cx="3877168" cy="3292475"/>
          </a:xfrm>
          <a:prstGeom prst="rect">
            <a:avLst/>
          </a:prstGeom>
          <a:noFill/>
        </p:spPr>
      </p:pic>
      <p:pic>
        <p:nvPicPr>
          <p:cNvPr id="142342" name="Picture 6" descr="H:\My Pictures\Cajun pig hu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85989"/>
            <a:ext cx="4171950" cy="3405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/>
          <a:lstStyle/>
          <a:p>
            <a:r>
              <a:rPr lang="en-US" dirty="0"/>
              <a:t>Error Summary </a:t>
            </a:r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7" name="Content Placeholder 6" descr="goats in 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3945147" cy="4495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850" y="285750"/>
            <a:ext cx="5010150" cy="657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solidFill>
            <a:srgbClr val="0000FF"/>
          </a:solidFill>
        </p:spPr>
        <p:txBody>
          <a:bodyPr/>
          <a:lstStyle/>
          <a:p>
            <a:r>
              <a:rPr lang="en-US" dirty="0" err="1" smtClean="0"/>
              <a:t>Validation.template.sas</a:t>
            </a:r>
            <a:r>
              <a:rPr lang="en-US" dirty="0" smtClean="0"/>
              <a:t> (cont)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1371600"/>
            <a:ext cx="7543800" cy="4953000"/>
          </a:xfrm>
          <a:prstGeom prst="rect">
            <a:avLst/>
          </a:prstGeom>
          <a:solidFill>
            <a:srgbClr val="FFFF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371600"/>
            <a:ext cx="693738" cy="4953000"/>
          </a:xfrm>
          <a:prstGeom prst="rect">
            <a:avLst/>
          </a:prstGeom>
          <a:solidFill>
            <a:srgbClr val="FFFFDD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19200" y="1425744"/>
            <a:ext cx="746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 Critical Validation Error Report for &amp;LIB..&amp;DSN  **;</a:t>
            </a:r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PROC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freq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data=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&amp;CVER  </a:t>
            </a:r>
            <a:r>
              <a:rPr lang="en-US" sz="1200" b="1" dirty="0" err="1" smtClean="0">
                <a:solidFill>
                  <a:srgbClr val="0000FF"/>
                </a:solidFill>
                <a:latin typeface="SAS Monospace"/>
              </a:rPr>
              <a:t>noprint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;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tables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&amp;IDVAR * Check1 * Check3 * Check4  * Check5 * Check6 * Check7 * Check8 /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list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out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=CVER_&amp;DSN;	 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	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**  NOTE: No reason to include </a:t>
            </a:r>
            <a:r>
              <a:rPr lang="en-US" sz="1200" dirty="0" err="1" smtClean="0">
                <a:solidFill>
                  <a:srgbClr val="008000"/>
                </a:solidFill>
                <a:latin typeface="SAS Monospace"/>
              </a:rPr>
              <a:t>Chk</a:t>
            </a:r>
            <a:r>
              <a:rPr lang="en-US" sz="1200" dirty="0" smtClean="0">
                <a:solidFill>
                  <a:srgbClr val="008000"/>
                </a:solidFill>
                <a:latin typeface="SAS Monospace"/>
              </a:rPr>
              <a:t> 2 since id is missing;</a:t>
            </a:r>
          </a:p>
          <a:p>
            <a:endParaRPr lang="en-US" sz="1200" dirty="0" smtClean="0">
              <a:solidFill>
                <a:srgbClr val="000000"/>
              </a:solidFill>
              <a:latin typeface="SAS Monospace"/>
            </a:endParaRP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proc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print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SAS Monospace"/>
              </a:rPr>
              <a:t>data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=CVER_&amp;DSN;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id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&amp;IDVAR;  </a:t>
            </a:r>
            <a:r>
              <a:rPr lang="en-US" sz="1200" dirty="0" err="1" smtClean="0">
                <a:solidFill>
                  <a:srgbClr val="0000FF"/>
                </a:solidFill>
                <a:latin typeface="SAS Monospace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count Check: ;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title2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"Critical Validation Error Report for &amp;LIB..&amp;DSN"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 </a:t>
            </a:r>
            <a:r>
              <a:rPr lang="en-US" sz="1200" dirty="0" smtClean="0">
                <a:solidFill>
                  <a:srgbClr val="0000FF"/>
                </a:solidFill>
                <a:latin typeface="SAS Monospace"/>
              </a:rPr>
              <a:t>footnote1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 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"Created from SAS session on &amp;</a:t>
            </a:r>
            <a:r>
              <a:rPr lang="en-US" sz="1200" dirty="0" err="1" smtClean="0">
                <a:solidFill>
                  <a:srgbClr val="800080"/>
                </a:solidFill>
                <a:latin typeface="SAS Monospace"/>
              </a:rPr>
              <a:t>sysday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., &amp;Sysdate9 at &amp;</a:t>
            </a:r>
            <a:r>
              <a:rPr lang="en-US" sz="1200" dirty="0" err="1" smtClean="0">
                <a:solidFill>
                  <a:srgbClr val="800080"/>
                </a:solidFill>
                <a:latin typeface="SAS Monospace"/>
              </a:rPr>
              <a:t>systime</a:t>
            </a:r>
            <a:r>
              <a:rPr lang="en-US" sz="1200" dirty="0" smtClean="0">
                <a:solidFill>
                  <a:srgbClr val="800080"/>
                </a:solidFill>
                <a:latin typeface="SAS Monospace"/>
              </a:rPr>
              <a:t> "</a:t>
            </a:r>
            <a:r>
              <a:rPr lang="en-US" sz="1200" dirty="0" smtClean="0">
                <a:solidFill>
                  <a:srgbClr val="000000"/>
                </a:solidFill>
                <a:latin typeface="SAS Monospace"/>
              </a:rPr>
              <a:t>;</a:t>
            </a:r>
          </a:p>
          <a:p>
            <a:r>
              <a:rPr lang="en-US" sz="1200" b="1" dirty="0" smtClean="0">
                <a:solidFill>
                  <a:srgbClr val="000080"/>
                </a:solidFill>
                <a:latin typeface="SAS Monospace"/>
              </a:rPr>
              <a:t>run</a:t>
            </a:r>
            <a:r>
              <a:rPr lang="en-US" sz="1200" b="1" dirty="0" smtClean="0">
                <a:solidFill>
                  <a:srgbClr val="000000"/>
                </a:solidFill>
                <a:latin typeface="SAS Monospace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zing_does_bucks.jpg"/>
          <p:cNvPicPr>
            <a:picLocks noChangeAspect="1"/>
          </p:cNvPicPr>
          <p:nvPr/>
        </p:nvPicPr>
        <p:blipFill>
          <a:blip r:embed="rId3" cstate="print"/>
          <a:srcRect r="7680"/>
          <a:stretch>
            <a:fillRect/>
          </a:stretch>
        </p:blipFill>
        <p:spPr>
          <a:xfrm>
            <a:off x="1981200" y="1143000"/>
            <a:ext cx="7010400" cy="4581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1000" y="276225"/>
          <a:ext cx="4381500" cy="6353175"/>
        </p:xfrm>
        <a:graphic>
          <a:graphicData uri="http://schemas.openxmlformats.org/presentationml/2006/ole">
            <p:oleObj spid="_x0000_s71683" name="Acrobat Document" r:id="rId4" imgW="5829076" imgH="7543759" progId="AcroExch.Document.7">
              <p:link updateAutomatic="1"/>
            </p:oleObj>
          </a:graphicData>
        </a:graphic>
      </p:graphicFrame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228600"/>
            <a:ext cx="4724400" cy="533400"/>
          </a:xfrm>
        </p:spPr>
        <p:txBody>
          <a:bodyPr/>
          <a:lstStyle/>
          <a:p>
            <a:r>
              <a:rPr lang="en-US" dirty="0" smtClean="0"/>
              <a:t>Critical Validation Error Summary report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</a:p>
          <a:p>
            <a:r>
              <a:rPr lang="en-US" dirty="0" smtClean="0"/>
              <a:t>Used on two questionnaires so far</a:t>
            </a:r>
          </a:p>
          <a:p>
            <a:r>
              <a:rPr lang="en-US" dirty="0" smtClean="0"/>
              <a:t>Change is hard</a:t>
            </a:r>
          </a:p>
          <a:p>
            <a:r>
              <a:rPr lang="en-US" dirty="0" smtClean="0"/>
              <a:t>Next steps:  </a:t>
            </a:r>
            <a:r>
              <a:rPr lang="en-US" dirty="0" err="1" smtClean="0"/>
              <a:t>enchancements</a:t>
            </a:r>
            <a:r>
              <a:rPr lang="en-US" dirty="0" smtClean="0"/>
              <a:t>; debugging.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SAS </a:t>
            </a:r>
            <a:r>
              <a:rPr lang="en-US" dirty="0" smtClean="0"/>
              <a:t>Macro Language 1:  Essentials Course Notes;  2009.</a:t>
            </a:r>
            <a:endParaRPr lang="en-US" dirty="0"/>
          </a:p>
          <a:p>
            <a:r>
              <a:rPr lang="en-US" dirty="0" smtClean="0"/>
              <a:t>Cody, Ron. Cody's Data Cleaning Techniques Using SAS Software. Cary, NC: SAS Institute Inc.; 1999.</a:t>
            </a:r>
          </a:p>
          <a:p>
            <a:r>
              <a:rPr lang="en-US" dirty="0" smtClean="0"/>
              <a:t>Carpenter, Art. Carpenter's Complete Guide to the SAS Macro Language. Second ed. Cary, NC : SAS Institute Inc.; 2004.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:\Documents and Settings\ebush\My Documents\My Pictures\Viena\IMG_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9688" y="-1935163"/>
            <a:ext cx="14304963" cy="10728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90825" y="3495675"/>
            <a:ext cx="215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Thank you for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your attention.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6524" y="4600575"/>
            <a:ext cx="319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Any Questions?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3600" dirty="0" smtClean="0"/>
              <a:t>Generic variables in NAHMS questionnaire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6198060" cy="5105399"/>
        </p:xfrm>
        <a:graphic>
          <a:graphicData uri="http://schemas.openxmlformats.org/drawingml/2006/table">
            <a:tbl>
              <a:tblPr/>
              <a:tblGrid>
                <a:gridCol w="1450075"/>
                <a:gridCol w="1121409"/>
                <a:gridCol w="1292316"/>
                <a:gridCol w="2334260"/>
              </a:tblGrid>
              <a:tr h="30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>
                          <a:latin typeface="Times New Roman"/>
                          <a:ea typeface="Times New Roman"/>
                        </a:rPr>
                        <a:t>Var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 name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err="1">
                          <a:latin typeface="Times New Roman"/>
                          <a:ea typeface="Times New Roman"/>
                        </a:rPr>
                        <a:t>Var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Data 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Question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GroupID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n/a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IndivID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--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Do you have [attribute]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Total inventory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How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many of [item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Sum of items a – 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Age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Out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IC08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Continuous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Age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In 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77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Do you have [attribute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either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</a:rPr>
                        <a:t>ttribute follow-up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IC12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either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</a:rPr>
                        <a:t>ttribute follow-up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COMPLETE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Interviewer completes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31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RESPONSE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Numeric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Discrete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Interviewer completes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approach to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[questionnaire]_</a:t>
            </a:r>
            <a:r>
              <a:rPr lang="en-US" dirty="0" err="1" smtClean="0"/>
              <a:t>val</a:t>
            </a:r>
            <a:r>
              <a:rPr lang="en-US" dirty="0" smtClean="0"/>
              <a:t> SAS program to validate a specific dataset.</a:t>
            </a:r>
          </a:p>
          <a:p>
            <a:pPr lvl="1"/>
            <a:r>
              <a:rPr lang="en-US" dirty="0" smtClean="0"/>
              <a:t>Data and response code for respondents and non-respondents.</a:t>
            </a:r>
          </a:p>
          <a:p>
            <a:pPr lvl="1"/>
            <a:r>
              <a:rPr lang="en-US" dirty="0" smtClean="0"/>
              <a:t>Duplicate ID’s</a:t>
            </a:r>
          </a:p>
          <a:p>
            <a:pPr lvl="1"/>
            <a:r>
              <a:rPr lang="en-US" dirty="0" smtClean="0"/>
              <a:t>Proc freq macro for discrete responses</a:t>
            </a:r>
          </a:p>
          <a:p>
            <a:pPr lvl="1"/>
            <a:r>
              <a:rPr lang="en-US" dirty="0" smtClean="0"/>
              <a:t>Proc </a:t>
            </a:r>
            <a:r>
              <a:rPr lang="en-US" dirty="0" err="1" smtClean="0"/>
              <a:t>univariate</a:t>
            </a:r>
            <a:r>
              <a:rPr lang="en-US" dirty="0" smtClean="0"/>
              <a:t> for continuous responses</a:t>
            </a:r>
          </a:p>
          <a:p>
            <a:pPr lvl="1"/>
            <a:r>
              <a:rPr lang="en-US" dirty="0" smtClean="0"/>
              <a:t>Proc print of flagged observations from question-level edit checks.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NAHMS data validation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Duplicates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Missing ID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Totals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Skip patterns (two way check)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Valid values for discrete variables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Number of missing values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Other responses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Logic / consistency checks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Range checks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Issues with ad hoc approach</a:t>
            </a:r>
            <a:endParaRPr lang="en-US" sz="3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Variability in programs</a:t>
            </a:r>
          </a:p>
          <a:p>
            <a:pPr lvl="2"/>
            <a:r>
              <a:rPr lang="en-US" dirty="0" smtClean="0"/>
              <a:t>Programming styles</a:t>
            </a:r>
          </a:p>
          <a:p>
            <a:pPr lvl="2"/>
            <a:r>
              <a:rPr lang="en-US" dirty="0" smtClean="0"/>
              <a:t>Level of documentation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Includes initial data analysis on unclean data.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Always get reams of output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Resource </a:t>
            </a:r>
            <a:r>
              <a:rPr lang="en-US" dirty="0"/>
              <a:t>– time to write </a:t>
            </a:r>
            <a:r>
              <a:rPr lang="en-US" dirty="0" smtClean="0"/>
              <a:t>code, review output</a:t>
            </a:r>
          </a:p>
          <a:p>
            <a:pPr lvl="2">
              <a:buNone/>
            </a:pPr>
            <a:r>
              <a:rPr lang="en-US" sz="2000" dirty="0" smtClean="0"/>
              <a:t>“Do more with less”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133600"/>
            <a:ext cx="3810000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28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200" dirty="0" smtClean="0"/>
              <a:t>  Completeness of checks</a:t>
            </a:r>
          </a:p>
          <a:p>
            <a:pPr>
              <a:spcBef>
                <a:spcPts val="528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200" dirty="0" smtClean="0"/>
              <a:t>  Check definitions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for new </a:t>
            </a:r>
            <a:r>
              <a:rPr lang="en-US" dirty="0"/>
              <a:t>approach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Institute a few questionnaire design standards</a:t>
            </a:r>
          </a:p>
          <a:p>
            <a:r>
              <a:rPr lang="en-US" dirty="0" smtClean="0"/>
              <a:t>Focus on “critical” data validation checks</a:t>
            </a:r>
            <a:endParaRPr lang="en-US" dirty="0"/>
          </a:p>
          <a:p>
            <a:r>
              <a:rPr lang="en-US" dirty="0" smtClean="0"/>
              <a:t>Build suite </a:t>
            </a:r>
            <a:r>
              <a:rPr lang="en-US" dirty="0"/>
              <a:t>of macros for each critical </a:t>
            </a:r>
            <a:r>
              <a:rPr lang="en-US" dirty="0" smtClean="0"/>
              <a:t>check</a:t>
            </a:r>
          </a:p>
          <a:p>
            <a:r>
              <a:rPr lang="en-US" dirty="0" smtClean="0"/>
              <a:t>Access macros via single validation program.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leBlueDraped">
  <a:themeElements>
    <a:clrScheme name="PaleBlueDrap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leBlueDrap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leBlueDrap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BlueDrap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BlueDrap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BlueDrap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BlueDrap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leBlueDrap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BlueDrap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BlueDrap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BlueDrap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BlueDrap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BlueDrap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leBlueDrap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7804</TotalTime>
  <Words>3507</Words>
  <Application>Microsoft Office PowerPoint</Application>
  <PresentationFormat>On-screen Show (4:3)</PresentationFormat>
  <Paragraphs>997</Paragraphs>
  <Slides>49</Slides>
  <Notes>19</Notes>
  <HiddenSlides>5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PaleBlueDraped</vt:lpstr>
      <vt:lpstr>Edge</vt:lpstr>
      <vt:lpstr>C:\temp\DSUG\VarUse_GOAT_VMO(SHELL).xlsx</vt:lpstr>
      <vt:lpstr>C:\temp\DSUG\VarUse_GOAT_VMO.xlsx</vt:lpstr>
      <vt:lpstr>\\cofcfs10\ebush$\Documents\Projects\NAHMS national studies\Validation\DSUG presentation\CVER.pdf</vt:lpstr>
      <vt:lpstr>Automating survey data validation using SAS macros</vt:lpstr>
      <vt:lpstr>Outline</vt:lpstr>
      <vt:lpstr>Hallmarks of a NAHMS national study</vt:lpstr>
      <vt:lpstr>SAS data flow for NAHMS study</vt:lpstr>
      <vt:lpstr>Generic variables in NAHMS questionnaire</vt:lpstr>
      <vt:lpstr>Ad hoc approach to validation</vt:lpstr>
      <vt:lpstr>NAHMS data validation components</vt:lpstr>
      <vt:lpstr>Issues with ad hoc approach</vt:lpstr>
      <vt:lpstr>Concept for new approach</vt:lpstr>
      <vt:lpstr>Performing Criticial data validation checks</vt:lpstr>
      <vt:lpstr>Concept for new approach</vt:lpstr>
      <vt:lpstr>Generic variables in NAHMS questionnaire</vt:lpstr>
      <vt:lpstr>Generic variables in NAHMS questionnaire</vt:lpstr>
      <vt:lpstr>Generic variables in NAHMS questionnaire</vt:lpstr>
      <vt:lpstr>Generic variables in NAHMS questionnaire</vt:lpstr>
      <vt:lpstr>Generic variables in NAHMS questionnaire</vt:lpstr>
      <vt:lpstr>Business requirements</vt:lpstr>
      <vt:lpstr>Slide 18</vt:lpstr>
      <vt:lpstr>Slide 19</vt:lpstr>
      <vt:lpstr>Slide 20</vt:lpstr>
      <vt:lpstr>VarUse.Create.Table.sas</vt:lpstr>
      <vt:lpstr>VarUse.Create.Table.sas</vt:lpstr>
      <vt:lpstr>VarUse_      tables </vt:lpstr>
      <vt:lpstr>Var Use table:  Business Requirements</vt:lpstr>
      <vt:lpstr>Slide 25</vt:lpstr>
      <vt:lpstr>Slide 26</vt:lpstr>
      <vt:lpstr>Slide 27</vt:lpstr>
      <vt:lpstr>Slide 28</vt:lpstr>
      <vt:lpstr>Var Use table:  Business Requirements</vt:lpstr>
      <vt:lpstr>Var Use table:  Business Requirements</vt:lpstr>
      <vt:lpstr>Var Use table:  Business Requirements</vt:lpstr>
      <vt:lpstr>Slide 32</vt:lpstr>
      <vt:lpstr>Validation.template.sas</vt:lpstr>
      <vt:lpstr>Validation.template.sas</vt:lpstr>
      <vt:lpstr>Validation.template.sas (cont)</vt:lpstr>
      <vt:lpstr>Validation.datasets.sas</vt:lpstr>
      <vt:lpstr>Validation.datasets.sas</vt:lpstr>
      <vt:lpstr>Validation.datasets.sas (cont)</vt:lpstr>
      <vt:lpstr>Validation.datasets.sas (cont)</vt:lpstr>
      <vt:lpstr>Slide 40</vt:lpstr>
      <vt:lpstr>Validation.template.sas (cont)</vt:lpstr>
      <vt:lpstr>Validation.template.sas (cont)</vt:lpstr>
      <vt:lpstr>Format library showing user-defined formats</vt:lpstr>
      <vt:lpstr>Error Summary report</vt:lpstr>
      <vt:lpstr>Validation.template.sas (cont)</vt:lpstr>
      <vt:lpstr>Critical Validation Error Summary report</vt:lpstr>
      <vt:lpstr>Conclusion</vt:lpstr>
      <vt:lpstr>References</vt:lpstr>
      <vt:lpstr>Slide 49</vt:lpstr>
    </vt:vector>
  </TitlesOfParts>
  <Company> USDA APHIS VS CEAH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data validation using SAS macros</dc:title>
  <dc:creator>ebush</dc:creator>
  <cp:lastModifiedBy>Eric Bush</cp:lastModifiedBy>
  <cp:revision>536</cp:revision>
  <dcterms:created xsi:type="dcterms:W3CDTF">2010-04-08T14:24:22Z</dcterms:created>
  <dcterms:modified xsi:type="dcterms:W3CDTF">2010-07-15T17:04:24Z</dcterms:modified>
</cp:coreProperties>
</file>